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60" r:id="rId4"/>
    <p:sldId id="269" r:id="rId5"/>
    <p:sldId id="280" r:id="rId6"/>
    <p:sldId id="271" r:id="rId7"/>
    <p:sldId id="257" r:id="rId8"/>
    <p:sldId id="259" r:id="rId9"/>
    <p:sldId id="283" r:id="rId10"/>
    <p:sldId id="264" r:id="rId11"/>
    <p:sldId id="284" r:id="rId12"/>
    <p:sldId id="285" r:id="rId13"/>
    <p:sldId id="286" r:id="rId14"/>
    <p:sldId id="279" r:id="rId15"/>
    <p:sldId id="288" r:id="rId16"/>
    <p:sldId id="289" r:id="rId17"/>
    <p:sldId id="290" r:id="rId18"/>
    <p:sldId id="287" r:id="rId19"/>
    <p:sldId id="281" r:id="rId20"/>
    <p:sldId id="282" r:id="rId21"/>
    <p:sldId id="267" r:id="rId22"/>
    <p:sldId id="268" r:id="rId23"/>
    <p:sldId id="270" r:id="rId24"/>
    <p:sldId id="274" r:id="rId25"/>
    <p:sldId id="263" r:id="rId26"/>
    <p:sldId id="262" r:id="rId27"/>
    <p:sldId id="266" r:id="rId28"/>
  </p:sldIdLst>
  <p:sldSz cx="18288000" cy="10287000"/>
  <p:notesSz cx="6858000" cy="9144000"/>
  <p:embeddedFontLst>
    <p:embeddedFont>
      <p:font typeface="微軟正黑體" panose="020B0604030504040204" pitchFamily="34" charset="-12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B898"/>
    <a:srgbClr val="FFFFFF"/>
    <a:srgbClr val="3A7D4D"/>
    <a:srgbClr val="205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C2D61F-A503-4127-A33E-5B924C992E9B}">
  <a:tblStyle styleId="{5FC2D61F-A503-4127-A33E-5B924C992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62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89a503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189a503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89a503d4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189a503d4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9a503d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89a503d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559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89a503d4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189a503d4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434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9a503d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89a503d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7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9a503d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89a503d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263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9a503d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89a503d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546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9a503d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89a503d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295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405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5548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2150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918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9a503d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89a503d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89a503d4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89a503d4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382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r="79605" b="62946"/>
          <a:stretch/>
        </p:blipFill>
        <p:spPr>
          <a:xfrm>
            <a:off x="2794350" y="3498300"/>
            <a:ext cx="5229000" cy="534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3"/>
          <p:cNvCxnSpPr/>
          <p:nvPr/>
        </p:nvCxnSpPr>
        <p:spPr>
          <a:xfrm rot="-3816260">
            <a:off x="1431601" y="8320405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13"/>
          <p:cNvCxnSpPr/>
          <p:nvPr/>
        </p:nvCxnSpPr>
        <p:spPr>
          <a:xfrm rot="-3816260">
            <a:off x="1588248" y="8973959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3"/>
          <p:cNvCxnSpPr/>
          <p:nvPr/>
        </p:nvCxnSpPr>
        <p:spPr>
          <a:xfrm rot="-3816260">
            <a:off x="2214944" y="8338071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3"/>
          <p:cNvCxnSpPr/>
          <p:nvPr/>
        </p:nvCxnSpPr>
        <p:spPr>
          <a:xfrm rot="-3816260">
            <a:off x="2052183" y="9346948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3"/>
          <p:cNvCxnSpPr/>
          <p:nvPr/>
        </p:nvCxnSpPr>
        <p:spPr>
          <a:xfrm rot="-3816260">
            <a:off x="2528238" y="8727383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3"/>
          <p:cNvCxnSpPr/>
          <p:nvPr/>
        </p:nvCxnSpPr>
        <p:spPr>
          <a:xfrm rot="-3816260">
            <a:off x="2684886" y="9250596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13"/>
          <p:cNvCxnSpPr/>
          <p:nvPr/>
        </p:nvCxnSpPr>
        <p:spPr>
          <a:xfrm rot="-3816260">
            <a:off x="3190745" y="8450746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 rot="-3816260">
            <a:off x="2058297" y="7797192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96;p13"/>
          <p:cNvCxnSpPr/>
          <p:nvPr/>
        </p:nvCxnSpPr>
        <p:spPr>
          <a:xfrm rot="-3816260">
            <a:off x="2998180" y="7830919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13"/>
          <p:cNvCxnSpPr/>
          <p:nvPr/>
        </p:nvCxnSpPr>
        <p:spPr>
          <a:xfrm rot="-3816260">
            <a:off x="3347392" y="9085342"/>
            <a:ext cx="544574" cy="0"/>
          </a:xfrm>
          <a:prstGeom prst="straightConnector1">
            <a:avLst/>
          </a:prstGeom>
          <a:noFill/>
          <a:ln w="104775" cap="rnd" cmpd="sng">
            <a:solidFill>
              <a:srgbClr val="7DB89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" name="Google Shape;9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2315014" y="5429250"/>
            <a:ext cx="3453336" cy="14817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3"/>
          <p:cNvGrpSpPr/>
          <p:nvPr/>
        </p:nvGrpSpPr>
        <p:grpSpPr>
          <a:xfrm>
            <a:off x="1703888" y="805831"/>
            <a:ext cx="17554355" cy="3528610"/>
            <a:chOff x="5" y="-422892"/>
            <a:chExt cx="23405807" cy="4704813"/>
          </a:xfrm>
        </p:grpSpPr>
        <p:sp>
          <p:nvSpPr>
            <p:cNvPr id="100" name="Google Shape;100;p13"/>
            <p:cNvSpPr txBox="1"/>
            <p:nvPr/>
          </p:nvSpPr>
          <p:spPr>
            <a:xfrm>
              <a:off x="5" y="-422892"/>
              <a:ext cx="21110400" cy="393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6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982" b="1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發票數字辨識</a:t>
              </a:r>
              <a:endParaRPr dirty="0"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6921112" y="3380733"/>
              <a:ext cx="16484700" cy="901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S0961001 </a:t>
              </a:r>
              <a:r>
                <a:rPr lang="zh-TW" altLang="en-US" sz="36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陳常葳</a:t>
              </a:r>
              <a:endParaRPr dirty="0"/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03" name="Google Shape;103;p13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3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3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15" name="Google Shape;115;p13"/>
          <p:cNvPicPr preferRelativeResize="0"/>
          <p:nvPr/>
        </p:nvPicPr>
        <p:blipFill rotWithShape="1">
          <a:blip r:embed="rId3">
            <a:alphaModFix/>
          </a:blip>
          <a:srcRect l="22831" r="34074" b="51259"/>
          <a:stretch/>
        </p:blipFill>
        <p:spPr>
          <a:xfrm>
            <a:off x="3562325" y="6043500"/>
            <a:ext cx="11049000" cy="7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3"/>
          <p:cNvPicPr preferRelativeResize="0"/>
          <p:nvPr/>
        </p:nvPicPr>
        <p:blipFill rotWithShape="1">
          <a:blip r:embed="rId3">
            <a:alphaModFix/>
          </a:blip>
          <a:srcRect l="64510" t="55315" r="1013" b="3074"/>
          <a:stretch/>
        </p:blipFill>
        <p:spPr>
          <a:xfrm>
            <a:off x="11810675" y="4498613"/>
            <a:ext cx="8839200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332" name="Google Shape;332;p21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1506" y="1194960"/>
            <a:ext cx="3146260" cy="13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l="50037"/>
          <a:stretch/>
        </p:blipFill>
        <p:spPr>
          <a:xfrm>
            <a:off x="467540" y="1194960"/>
            <a:ext cx="1571952" cy="13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/>
        </p:nvSpPr>
        <p:spPr>
          <a:xfrm>
            <a:off x="2212818" y="780961"/>
            <a:ext cx="11025600" cy="11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199" b="1" i="0" u="none" strike="noStrike" cap="none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模型建立</a:t>
            </a:r>
            <a:r>
              <a:rPr lang="zh-TW" altLang="en-US" sz="6199" b="1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：</a:t>
            </a:r>
            <a:r>
              <a:rPr lang="en-US" altLang="zh-TW" sz="6199" b="1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Neural Network</a:t>
            </a:r>
            <a:endParaRPr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52A1B0-418B-3D72-A711-F17E4EAB552F}"/>
              </a:ext>
            </a:extLst>
          </p:cNvPr>
          <p:cNvSpPr txBox="1"/>
          <p:nvPr/>
        </p:nvSpPr>
        <p:spPr>
          <a:xfrm>
            <a:off x="2212818" y="1944806"/>
            <a:ext cx="1450283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# 建立簡單的線性執行的模型</a:t>
            </a:r>
          </a:p>
          <a:p>
            <a:r>
              <a:rPr lang="zh-TW" altLang="en-US" sz="2000" dirty="0"/>
              <a:t>model_neural = Sequential()</a:t>
            </a:r>
          </a:p>
          <a:p>
            <a:r>
              <a:rPr lang="zh-TW" altLang="en-US" sz="2000" dirty="0"/>
              <a:t># Add Input layer</a:t>
            </a:r>
          </a:p>
          <a:p>
            <a:r>
              <a:rPr lang="zh-TW" altLang="en-US" sz="2000" dirty="0"/>
              <a:t>model_neural.add(Dense(units=512, input_dim=784, kernel_initializer='normal', activation='relu'))</a:t>
            </a:r>
          </a:p>
          <a:p>
            <a:r>
              <a:rPr lang="zh-TW" altLang="en-US" sz="2000" dirty="0"/>
              <a:t># 中間的hidden layer</a:t>
            </a:r>
          </a:p>
          <a:p>
            <a:r>
              <a:rPr lang="zh-TW" altLang="en-US" sz="2000" dirty="0"/>
              <a:t>model_neural.add(Dense(units=512, input_dim=512, kernel_initializer='normal', activation='relu')) </a:t>
            </a:r>
          </a:p>
          <a:p>
            <a:r>
              <a:rPr lang="zh-TW" altLang="en-US" sz="2000" dirty="0"/>
              <a:t>model_neural.add(Dense(units=256, input_dim=512, kernel_initializer='normal', activation='relu'))</a:t>
            </a:r>
          </a:p>
          <a:p>
            <a:r>
              <a:rPr lang="zh-TW" altLang="en-US" sz="2000" dirty="0"/>
              <a:t># Add output layer</a:t>
            </a:r>
          </a:p>
          <a:p>
            <a:r>
              <a:rPr lang="zh-TW" altLang="en-US" sz="2000" dirty="0"/>
              <a:t>model_neural.add(Dense(units=10, kernel_initializer='normal', activation='softmax’))</a:t>
            </a:r>
          </a:p>
          <a:p>
            <a:endParaRPr lang="en-US" altLang="zh-TW" sz="2000" dirty="0"/>
          </a:p>
          <a:p>
            <a:r>
              <a:rPr lang="zh-TW" altLang="en-US" sz="2000" dirty="0"/>
              <a:t>model_neural.compile(loss='categorical_crossentropy', optimizer='adam', metrics=['accuracy']) </a:t>
            </a:r>
          </a:p>
          <a:p>
            <a:endParaRPr lang="zh-TW" altLang="en-US" sz="2000" dirty="0"/>
          </a:p>
          <a:p>
            <a:r>
              <a:rPr lang="zh-TW" altLang="en-US" sz="2000" dirty="0"/>
              <a:t># 進行訓練, 訓練過程會存在 train_history 變數中</a:t>
            </a:r>
          </a:p>
          <a:p>
            <a:r>
              <a:rPr lang="zh-TW" altLang="en-US" sz="2000" dirty="0"/>
              <a:t>train_history = model_neural.fit(x=x_train, y=y_train_dummy, validation_split=0.2, epochs=10, batch_size=800, verbose=2)  </a:t>
            </a:r>
          </a:p>
          <a:p>
            <a:endParaRPr lang="zh-TW" altLang="en-US" sz="2000" dirty="0"/>
          </a:p>
          <a:p>
            <a:r>
              <a:rPr lang="zh-TW" altLang="en-US" sz="2000" dirty="0"/>
              <a:t># 顯示訓練成果(分數)</a:t>
            </a:r>
          </a:p>
          <a:p>
            <a:r>
              <a:rPr lang="zh-TW" altLang="en-US" sz="2000" dirty="0"/>
              <a:t>scores = model_neural.evaluate(x_test, y_test_dummy)  </a:t>
            </a:r>
          </a:p>
          <a:p>
            <a:r>
              <a:rPr lang="zh-TW" altLang="en-US" sz="2000" dirty="0"/>
              <a:t>print()  </a:t>
            </a:r>
          </a:p>
          <a:p>
            <a:r>
              <a:rPr lang="zh-TW" altLang="en-US" sz="2000" dirty="0"/>
              <a:t>print("\t[Info] Accuracy of testing data = {:2.1f}%".format(scores[1]*100.0))  </a:t>
            </a:r>
          </a:p>
          <a:p>
            <a:endParaRPr lang="zh-TW" altLang="en-US" sz="2000" dirty="0"/>
          </a:p>
          <a:p>
            <a:r>
              <a:rPr lang="zh-TW" altLang="en-US" sz="2000" dirty="0"/>
              <a:t># 預測</a:t>
            </a:r>
            <a:endParaRPr lang="en-US" altLang="zh-TW" sz="2000" dirty="0"/>
          </a:p>
          <a:p>
            <a:r>
              <a:rPr lang="zh-TW" altLang="en-US" sz="2000" dirty="0"/>
              <a:t>X = x_test[:,:]</a:t>
            </a:r>
          </a:p>
          <a:p>
            <a:r>
              <a:rPr lang="zh-TW" altLang="en-US" sz="2000" dirty="0"/>
              <a:t>predictions = np.argmax(model_neural.predict(X), axis=-1)</a:t>
            </a:r>
          </a:p>
          <a:p>
            <a:r>
              <a:rPr lang="zh-TW" altLang="en-US" sz="2000" dirty="0"/>
              <a:t># get prediction result</a:t>
            </a:r>
          </a:p>
          <a:p>
            <a:r>
              <a:rPr lang="zh-TW" altLang="en-US" sz="2000" dirty="0"/>
              <a:t>print(predictions)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973A31-5C92-EBB6-A2AC-354BF46DE207}"/>
              </a:ext>
            </a:extLst>
          </p:cNvPr>
          <p:cNvSpPr/>
          <p:nvPr/>
        </p:nvSpPr>
        <p:spPr>
          <a:xfrm>
            <a:off x="0" y="0"/>
            <a:ext cx="18288000" cy="10401300"/>
          </a:xfrm>
          <a:prstGeom prst="rect">
            <a:avLst/>
          </a:prstGeom>
          <a:solidFill>
            <a:srgbClr val="7DB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8" name="Google Shape;188;p16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6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" name="Google Shape;208;p16"/>
          <p:cNvSpPr txBox="1"/>
          <p:nvPr/>
        </p:nvSpPr>
        <p:spPr>
          <a:xfrm>
            <a:off x="1156936" y="671639"/>
            <a:ext cx="6997200" cy="101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Neural Network</a:t>
            </a:r>
            <a:endParaRPr sz="5400" b="1" dirty="0">
              <a:solidFill>
                <a:srgbClr val="3A7D4D"/>
              </a:solidFill>
              <a:latin typeface="Srirach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AFA211-A6DA-6CB8-293F-ADC8517A9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3" t="31111" r="18438" b="7778"/>
          <a:stretch/>
        </p:blipFill>
        <p:spPr>
          <a:xfrm>
            <a:off x="1892451" y="1709137"/>
            <a:ext cx="14928710" cy="760258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D53E46-4D58-1A6B-9976-1C254B3BBB10}"/>
              </a:ext>
            </a:extLst>
          </p:cNvPr>
          <p:cNvSpPr/>
          <p:nvPr/>
        </p:nvSpPr>
        <p:spPr>
          <a:xfrm>
            <a:off x="2771775" y="8097891"/>
            <a:ext cx="6372225" cy="64593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80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332" name="Google Shape;332;p21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1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561506" y="1194960"/>
            <a:ext cx="3146260" cy="1350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l="50037"/>
          <a:stretch/>
        </p:blipFill>
        <p:spPr>
          <a:xfrm>
            <a:off x="467540" y="1194960"/>
            <a:ext cx="1571952" cy="1350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/>
        </p:nvSpPr>
        <p:spPr>
          <a:xfrm>
            <a:off x="2212818" y="780961"/>
            <a:ext cx="11025600" cy="116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199" b="1" i="0" u="none" strike="noStrike" cap="none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模型建立</a:t>
            </a:r>
            <a:r>
              <a:rPr lang="zh-TW" altLang="en-US" sz="6199" b="1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：</a:t>
            </a:r>
            <a:r>
              <a:rPr lang="en-US" altLang="zh-TW" sz="6199" b="1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CNN Lenet-5</a:t>
            </a:r>
            <a:endParaRPr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52A1B0-418B-3D72-A711-F17E4EAB552F}"/>
              </a:ext>
            </a:extLst>
          </p:cNvPr>
          <p:cNvSpPr txBox="1"/>
          <p:nvPr/>
        </p:nvSpPr>
        <p:spPr>
          <a:xfrm>
            <a:off x="2212818" y="1944806"/>
            <a:ext cx="14502830" cy="778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# 建立簡單的線性執行的模型</a:t>
            </a:r>
          </a:p>
          <a:p>
            <a:r>
              <a:rPr lang="zh-TW" altLang="en-US" sz="2000" dirty="0"/>
              <a:t>model_neural = Sequential()</a:t>
            </a:r>
          </a:p>
          <a:p>
            <a:r>
              <a:rPr lang="zh-TW" altLang="en-US" sz="2000" dirty="0"/>
              <a:t># Add Input layer</a:t>
            </a:r>
          </a:p>
          <a:p>
            <a:r>
              <a:rPr lang="zh-TW" altLang="en-US" sz="2000" dirty="0"/>
              <a:t>model_neural.add(Dense(units=512, input_dim=784, kernel_initializer='normal', activation='relu'))</a:t>
            </a:r>
          </a:p>
          <a:p>
            <a:r>
              <a:rPr lang="zh-TW" altLang="en-US" sz="2000" dirty="0"/>
              <a:t># 中間的hidden layer</a:t>
            </a:r>
          </a:p>
          <a:p>
            <a:r>
              <a:rPr lang="zh-TW" altLang="en-US" sz="2000" dirty="0"/>
              <a:t>model_neural.add(Dense(units=512, input_dim=512, kernel_initializer='normal', activation='relu')) </a:t>
            </a:r>
          </a:p>
          <a:p>
            <a:r>
              <a:rPr lang="zh-TW" altLang="en-US" sz="2000" dirty="0"/>
              <a:t>model_neural.add(Dense(units=256, input_dim=512, kernel_initializer='normal', activation='relu'))</a:t>
            </a:r>
          </a:p>
          <a:p>
            <a:r>
              <a:rPr lang="zh-TW" altLang="en-US" sz="2000" dirty="0"/>
              <a:t># Add output layer</a:t>
            </a:r>
          </a:p>
          <a:p>
            <a:r>
              <a:rPr lang="zh-TW" altLang="en-US" sz="2000" dirty="0"/>
              <a:t>model_neural.add(Dense(units=10, kernel_initializer='normal', activation='softmax’))</a:t>
            </a:r>
          </a:p>
          <a:p>
            <a:endParaRPr lang="en-US" altLang="zh-TW" sz="2000" dirty="0"/>
          </a:p>
          <a:p>
            <a:r>
              <a:rPr lang="zh-TW" altLang="en-US" sz="2000" dirty="0"/>
              <a:t>model_neural.compile(loss='categorical_crossentropy', optimizer='adam', metrics=['accuracy']) </a:t>
            </a:r>
          </a:p>
          <a:p>
            <a:endParaRPr lang="zh-TW" altLang="en-US" sz="2000" dirty="0"/>
          </a:p>
          <a:p>
            <a:r>
              <a:rPr lang="zh-TW" altLang="en-US" sz="2000" dirty="0"/>
              <a:t># 進行訓練, 訓練過程會存在 train_history 變數中</a:t>
            </a:r>
          </a:p>
          <a:p>
            <a:r>
              <a:rPr lang="zh-TW" altLang="en-US" sz="2000" dirty="0"/>
              <a:t>train_history = model_neural.fit(x=x_train, y=y_train_dummy, validation_split=0.2, epochs=10, batch_size=800, verbose=2)  </a:t>
            </a:r>
          </a:p>
          <a:p>
            <a:endParaRPr lang="zh-TW" altLang="en-US" sz="2000" dirty="0"/>
          </a:p>
          <a:p>
            <a:r>
              <a:rPr lang="zh-TW" altLang="en-US" sz="2000" dirty="0"/>
              <a:t># 顯示訓練成果(分數)</a:t>
            </a:r>
          </a:p>
          <a:p>
            <a:r>
              <a:rPr lang="zh-TW" altLang="en-US" sz="2000" dirty="0"/>
              <a:t>scores = model_neural.evaluate(x_test, y_test_dummy)  </a:t>
            </a:r>
          </a:p>
          <a:p>
            <a:r>
              <a:rPr lang="zh-TW" altLang="en-US" sz="2000" dirty="0"/>
              <a:t>print()  </a:t>
            </a:r>
          </a:p>
          <a:p>
            <a:r>
              <a:rPr lang="zh-TW" altLang="en-US" sz="2000" dirty="0"/>
              <a:t>print("\t[Info] Accuracy of testing data = {:2.1f}%".format(scores[1]*100.0))  </a:t>
            </a:r>
          </a:p>
          <a:p>
            <a:endParaRPr lang="zh-TW" altLang="en-US" sz="2000" dirty="0"/>
          </a:p>
          <a:p>
            <a:r>
              <a:rPr lang="zh-TW" altLang="en-US" sz="2000" dirty="0"/>
              <a:t># 預測</a:t>
            </a:r>
            <a:endParaRPr lang="en-US" altLang="zh-TW" sz="2000" dirty="0"/>
          </a:p>
          <a:p>
            <a:r>
              <a:rPr lang="zh-TW" altLang="en-US" sz="2000" dirty="0"/>
              <a:t>X = x_test[:,:]</a:t>
            </a:r>
          </a:p>
          <a:p>
            <a:r>
              <a:rPr lang="zh-TW" altLang="en-US" sz="2000" dirty="0"/>
              <a:t>predictions = np.argmax(model_neural.predict(X), axis=-1)</a:t>
            </a:r>
          </a:p>
          <a:p>
            <a:r>
              <a:rPr lang="zh-TW" altLang="en-US" sz="2000" dirty="0"/>
              <a:t># get prediction result</a:t>
            </a:r>
          </a:p>
          <a:p>
            <a:r>
              <a:rPr lang="zh-TW" altLang="en-US" sz="2000" dirty="0"/>
              <a:t>print(predictions)</a:t>
            </a:r>
          </a:p>
        </p:txBody>
      </p:sp>
    </p:spTree>
    <p:extLst>
      <p:ext uri="{BB962C8B-B14F-4D97-AF65-F5344CB8AC3E}">
        <p14:creationId xmlns:p14="http://schemas.microsoft.com/office/powerpoint/2010/main" val="1461769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973A31-5C92-EBB6-A2AC-354BF46DE207}"/>
              </a:ext>
            </a:extLst>
          </p:cNvPr>
          <p:cNvSpPr/>
          <p:nvPr/>
        </p:nvSpPr>
        <p:spPr>
          <a:xfrm>
            <a:off x="0" y="0"/>
            <a:ext cx="18288000" cy="10401300"/>
          </a:xfrm>
          <a:prstGeom prst="rect">
            <a:avLst/>
          </a:prstGeom>
          <a:solidFill>
            <a:srgbClr val="7DB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8" name="Google Shape;188;p16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6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" name="Google Shape;208;p16"/>
          <p:cNvSpPr txBox="1"/>
          <p:nvPr/>
        </p:nvSpPr>
        <p:spPr>
          <a:xfrm>
            <a:off x="1156936" y="671639"/>
            <a:ext cx="6997200" cy="101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Neural Network</a:t>
            </a:r>
            <a:endParaRPr sz="5400" b="1" dirty="0">
              <a:solidFill>
                <a:srgbClr val="3A7D4D"/>
              </a:solidFill>
              <a:latin typeface="Srirach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AFA211-A6DA-6CB8-293F-ADC8517A9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63" t="31111" r="18438" b="7778"/>
          <a:stretch/>
        </p:blipFill>
        <p:spPr>
          <a:xfrm>
            <a:off x="1892451" y="1709137"/>
            <a:ext cx="14928710" cy="7602584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D53E46-4D58-1A6B-9976-1C254B3BBB10}"/>
              </a:ext>
            </a:extLst>
          </p:cNvPr>
          <p:cNvSpPr/>
          <p:nvPr/>
        </p:nvSpPr>
        <p:spPr>
          <a:xfrm>
            <a:off x="2771775" y="8097891"/>
            <a:ext cx="6372225" cy="64593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769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36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833" name="Google Shape;833;p3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5" name="Google Shape;835;p36"/>
          <p:cNvPicPr preferRelativeResize="0"/>
          <p:nvPr/>
        </p:nvPicPr>
        <p:blipFill rotWithShape="1">
          <a:blip r:embed="rId3">
            <a:alphaModFix/>
          </a:blip>
          <a:srcRect t="38168" b="39301"/>
          <a:stretch/>
        </p:blipFill>
        <p:spPr>
          <a:xfrm>
            <a:off x="1736974" y="6596351"/>
            <a:ext cx="14814049" cy="187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36"/>
          <p:cNvCxnSpPr/>
          <p:nvPr/>
        </p:nvCxnSpPr>
        <p:spPr>
          <a:xfrm>
            <a:off x="421501" y="6044859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36"/>
          <p:cNvSpPr txBox="1"/>
          <p:nvPr/>
        </p:nvSpPr>
        <p:spPr>
          <a:xfrm>
            <a:off x="942219" y="3108522"/>
            <a:ext cx="16779619" cy="180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b="1" dirty="0">
                <a:solidFill>
                  <a:srgbClr val="3A7D4D"/>
                </a:solidFill>
                <a:latin typeface="Sriracha"/>
                <a:sym typeface="Sriracha"/>
              </a:rPr>
              <a:t>真實資料編輯</a:t>
            </a:r>
            <a:endParaRPr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973A31-5C92-EBB6-A2AC-354BF46DE207}"/>
              </a:ext>
            </a:extLst>
          </p:cNvPr>
          <p:cNvSpPr/>
          <p:nvPr/>
        </p:nvSpPr>
        <p:spPr>
          <a:xfrm>
            <a:off x="0" y="0"/>
            <a:ext cx="18288000" cy="10401300"/>
          </a:xfrm>
          <a:prstGeom prst="rect">
            <a:avLst/>
          </a:prstGeom>
          <a:solidFill>
            <a:srgbClr val="7DB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8" name="Google Shape;188;p16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6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08AAFB-2647-392A-64BA-8D83C9339B7D}"/>
              </a:ext>
            </a:extLst>
          </p:cNvPr>
          <p:cNvSpPr txBox="1"/>
          <p:nvPr/>
        </p:nvSpPr>
        <p:spPr>
          <a:xfrm>
            <a:off x="1964371" y="900292"/>
            <a:ext cx="14901862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os.chdir</a:t>
            </a:r>
            <a:r>
              <a:rPr lang="en-US" altLang="zh-TW" sz="2400" dirty="0"/>
              <a:t>('D:\invoice')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 </a:t>
            </a:r>
            <a:r>
              <a:rPr lang="en-US" altLang="zh-TW" sz="2400" dirty="0" err="1"/>
              <a:t>mypic</a:t>
            </a:r>
            <a:r>
              <a:rPr lang="zh-TW" altLang="en-US" sz="2400" dirty="0"/>
              <a:t>是指你要裁切第幾張照片，因為怕出錯所以我是一張一張切割，之後可以寫成迴圈</a:t>
            </a:r>
          </a:p>
          <a:p>
            <a:r>
              <a:rPr lang="en-US" altLang="zh-TW" sz="2400" dirty="0"/>
              <a:t>##mypic=1</a:t>
            </a:r>
          </a:p>
          <a:p>
            <a:r>
              <a:rPr lang="en-US" altLang="zh-TW" sz="2400" dirty="0"/>
              <a:t>rawimg0 = cv2.imread("S__28573882.jpg") #</a:t>
            </a:r>
            <a:r>
              <a:rPr lang="zh-TW" altLang="en-US" sz="2400" dirty="0"/>
              <a:t>原始照片</a:t>
            </a:r>
          </a:p>
          <a:p>
            <a:r>
              <a:rPr lang="en-US" altLang="zh-TW" sz="2400" dirty="0"/>
              <a:t>##print(rawimg0)</a:t>
            </a:r>
          </a:p>
          <a:p>
            <a:endParaRPr lang="en-US" altLang="zh-TW" sz="2400" dirty="0"/>
          </a:p>
          <a:p>
            <a:r>
              <a:rPr lang="en-US" altLang="zh-TW" sz="2400" dirty="0"/>
              <a:t># </a:t>
            </a:r>
            <a:r>
              <a:rPr lang="zh-TW" altLang="en-US" sz="2400" dirty="0"/>
              <a:t>對照片進行定位後裁切</a:t>
            </a:r>
          </a:p>
          <a:p>
            <a:r>
              <a:rPr lang="en-US" altLang="zh-TW" sz="2400" dirty="0"/>
              <a:t>cropped = rawimg0 [460:550,430:850]</a:t>
            </a:r>
          </a:p>
          <a:p>
            <a:r>
              <a:rPr lang="en-US" altLang="zh-TW" sz="2400" dirty="0"/>
              <a:t># </a:t>
            </a:r>
            <a:r>
              <a:rPr lang="zh-TW" altLang="en-US" sz="2400" dirty="0"/>
              <a:t>查看裁切後的照片</a:t>
            </a:r>
          </a:p>
          <a:p>
            <a:r>
              <a:rPr lang="en-US" altLang="zh-TW" sz="2400" dirty="0" err="1"/>
              <a:t>plt.imshow</a:t>
            </a:r>
            <a:r>
              <a:rPr lang="en-US" altLang="zh-TW" sz="2400" dirty="0"/>
              <a:t>(cropped)</a:t>
            </a:r>
          </a:p>
          <a:p>
            <a:endParaRPr lang="en-US" altLang="zh-TW" sz="2400" dirty="0"/>
          </a:p>
          <a:p>
            <a:r>
              <a:rPr lang="en-US" altLang="zh-TW" sz="2400" dirty="0"/>
              <a:t># </a:t>
            </a:r>
            <a:r>
              <a:rPr lang="zh-TW" altLang="en-US" sz="2400" dirty="0"/>
              <a:t>圖片灰階</a:t>
            </a:r>
          </a:p>
          <a:p>
            <a:r>
              <a:rPr lang="en-US" altLang="zh-TW" sz="2400" dirty="0" err="1"/>
              <a:t>grayscaleimg</a:t>
            </a:r>
            <a:r>
              <a:rPr lang="en-US" altLang="zh-TW" sz="2400" dirty="0"/>
              <a:t> = cv2.cvtColor(cropped,cv2.COLOR_BGR2GRAY)</a:t>
            </a:r>
          </a:p>
          <a:p>
            <a:r>
              <a:rPr lang="en-US" altLang="zh-TW" sz="2400" dirty="0"/>
              <a:t>#plt.imshow(grayscaleimg,cmap='gray')</a:t>
            </a:r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# </a:t>
            </a:r>
            <a:r>
              <a:rPr lang="zh-TW" altLang="en-US" sz="2400" dirty="0"/>
              <a:t>圖片二值化</a:t>
            </a:r>
          </a:p>
          <a:p>
            <a:r>
              <a:rPr lang="en-US" altLang="zh-TW" sz="2400" dirty="0"/>
              <a:t>ret, binary = cv2.threshold(</a:t>
            </a:r>
            <a:r>
              <a:rPr lang="en-US" altLang="zh-TW" sz="2400" dirty="0" err="1"/>
              <a:t>grayscaleimg</a:t>
            </a:r>
            <a:r>
              <a:rPr lang="en-US" altLang="zh-TW" sz="2400" dirty="0"/>
              <a:t>, 110, 255, cv2.THRESH_BINARY) # 110</a:t>
            </a:r>
            <a:r>
              <a:rPr lang="zh-TW" altLang="en-US" sz="2400" dirty="0"/>
              <a:t>這個數字可改</a:t>
            </a:r>
          </a:p>
          <a:p>
            <a:r>
              <a:rPr lang="en-US" altLang="zh-TW" sz="2400" dirty="0" err="1"/>
              <a:t>plt.imshow</a:t>
            </a:r>
            <a:r>
              <a:rPr lang="en-US" altLang="zh-TW" sz="2400" dirty="0"/>
              <a:t>(</a:t>
            </a:r>
            <a:r>
              <a:rPr lang="en-US" altLang="zh-TW" sz="2400" dirty="0" err="1"/>
              <a:t>binary,cmap</a:t>
            </a:r>
            <a:r>
              <a:rPr lang="en-US" altLang="zh-TW" sz="2400" dirty="0"/>
              <a:t>='</a:t>
            </a:r>
            <a:r>
              <a:rPr lang="en-US" altLang="zh-TW" sz="2400" dirty="0" err="1"/>
              <a:t>Greys',interpolation</a:t>
            </a:r>
            <a:r>
              <a:rPr lang="en-US" altLang="zh-TW" sz="2400" dirty="0"/>
              <a:t>='None')</a:t>
            </a:r>
          </a:p>
          <a:p>
            <a:r>
              <a:rPr lang="en-US" altLang="zh-TW" sz="2400" dirty="0" err="1"/>
              <a:t>rawimg</a:t>
            </a:r>
            <a:r>
              <a:rPr lang="en-US" altLang="zh-TW" sz="2400" dirty="0"/>
              <a:t> = binary - binary[0,1] #</a:t>
            </a:r>
            <a:r>
              <a:rPr lang="zh-TW" altLang="en-US" sz="2400" dirty="0"/>
              <a:t>有這欄 圖的最低就會變成</a:t>
            </a:r>
            <a:r>
              <a:rPr lang="en-US" altLang="zh-TW" sz="2400" dirty="0"/>
              <a:t>0 </a:t>
            </a:r>
            <a:r>
              <a:rPr lang="zh-TW" altLang="en-US" sz="2400" dirty="0"/>
              <a:t>圖會變成黑底白字</a:t>
            </a:r>
          </a:p>
          <a:p>
            <a:r>
              <a:rPr lang="en-US" altLang="zh-TW" sz="2400" dirty="0" err="1"/>
              <a:t>plt.imshow</a:t>
            </a:r>
            <a:r>
              <a:rPr lang="en-US" altLang="zh-TW" sz="2400" dirty="0"/>
              <a:t>(</a:t>
            </a:r>
            <a:r>
              <a:rPr lang="en-US" altLang="zh-TW" sz="2400" dirty="0" err="1"/>
              <a:t>rawimg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6830EA-7026-42B0-EFE9-73EACBE26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5" t="55891" r="42344" b="21666"/>
          <a:stretch/>
        </p:blipFill>
        <p:spPr>
          <a:xfrm>
            <a:off x="8286750" y="3510035"/>
            <a:ext cx="7077859" cy="20832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DFC36F3-7B5B-5CBC-F41D-DF9EA75F4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06" t="70003" r="42890" b="10278"/>
          <a:stretch/>
        </p:blipFill>
        <p:spPr>
          <a:xfrm>
            <a:off x="10915651" y="5807739"/>
            <a:ext cx="6766246" cy="17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8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973A31-5C92-EBB6-A2AC-354BF46DE207}"/>
              </a:ext>
            </a:extLst>
          </p:cNvPr>
          <p:cNvSpPr/>
          <p:nvPr/>
        </p:nvSpPr>
        <p:spPr>
          <a:xfrm>
            <a:off x="0" y="0"/>
            <a:ext cx="18288000" cy="10401300"/>
          </a:xfrm>
          <a:prstGeom prst="rect">
            <a:avLst/>
          </a:prstGeom>
          <a:solidFill>
            <a:srgbClr val="7DB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8" name="Google Shape;188;p16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6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08AAFB-2647-392A-64BA-8D83C9339B7D}"/>
              </a:ext>
            </a:extLst>
          </p:cNvPr>
          <p:cNvSpPr txBox="1"/>
          <p:nvPr/>
        </p:nvSpPr>
        <p:spPr>
          <a:xfrm>
            <a:off x="1964371" y="900292"/>
            <a:ext cx="149018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# counting non-zero value by row , axis y</a:t>
            </a:r>
          </a:p>
          <a:p>
            <a:r>
              <a:rPr lang="en-US" altLang="zh-TW" sz="2800" dirty="0" err="1"/>
              <a:t>row_nz</a:t>
            </a:r>
            <a:r>
              <a:rPr lang="en-US" altLang="zh-TW" sz="2800" dirty="0"/>
              <a:t> = []</a:t>
            </a:r>
          </a:p>
          <a:p>
            <a:r>
              <a:rPr lang="en-US" altLang="zh-TW" sz="2800" dirty="0"/>
              <a:t>for row in </a:t>
            </a:r>
            <a:r>
              <a:rPr lang="en-US" altLang="zh-TW" sz="2800" dirty="0" err="1"/>
              <a:t>rawimg.tolist</a:t>
            </a:r>
            <a:r>
              <a:rPr lang="en-US" altLang="zh-TW" sz="2800" dirty="0"/>
              <a:t>():</a:t>
            </a:r>
          </a:p>
          <a:p>
            <a:r>
              <a:rPr lang="en-US" altLang="zh-TW" sz="2800" dirty="0"/>
              <a:t>    </a:t>
            </a:r>
            <a:r>
              <a:rPr lang="en-US" altLang="zh-TW" sz="2800" dirty="0" err="1"/>
              <a:t>row_nz.append</a:t>
            </a:r>
            <a:r>
              <a:rPr lang="en-US" altLang="zh-TW" sz="2800" dirty="0"/>
              <a:t>(</a:t>
            </a:r>
            <a:r>
              <a:rPr lang="en-US" altLang="zh-TW" sz="2800" dirty="0" err="1"/>
              <a:t>len</a:t>
            </a:r>
            <a:r>
              <a:rPr lang="en-US" altLang="zh-TW" sz="2800" dirty="0"/>
              <a:t>(row) - </a:t>
            </a:r>
            <a:r>
              <a:rPr lang="en-US" altLang="zh-TW" sz="2800" dirty="0" err="1"/>
              <a:t>row.count</a:t>
            </a:r>
            <a:r>
              <a:rPr lang="en-US" altLang="zh-TW" sz="2800" dirty="0"/>
              <a:t>(0))</a:t>
            </a:r>
          </a:p>
          <a:p>
            <a:r>
              <a:rPr lang="en-US" altLang="zh-TW" sz="2800" dirty="0" err="1"/>
              <a:t>plt.plot</a:t>
            </a:r>
            <a:r>
              <a:rPr lang="en-US" altLang="zh-TW" sz="2800" dirty="0"/>
              <a:t>(</a:t>
            </a:r>
            <a:r>
              <a:rPr lang="en-US" altLang="zh-TW" sz="2800" dirty="0" err="1"/>
              <a:t>row_nz</a:t>
            </a:r>
            <a:r>
              <a:rPr lang="en-US" altLang="zh-TW" sz="2800" dirty="0"/>
              <a:t>)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r>
              <a:rPr lang="en-US" altLang="zh-TW" sz="2800" dirty="0" err="1"/>
              <a:t>idx</a:t>
            </a:r>
            <a:r>
              <a:rPr lang="en-US" altLang="zh-TW" sz="2800" dirty="0"/>
              <a:t>=</a:t>
            </a:r>
            <a:r>
              <a:rPr lang="en-US" altLang="zh-TW" sz="2800" dirty="0" err="1"/>
              <a:t>np.array</a:t>
            </a:r>
            <a:r>
              <a:rPr lang="en-US" altLang="zh-TW" sz="2800" dirty="0"/>
              <a:t>(</a:t>
            </a:r>
            <a:r>
              <a:rPr lang="en-US" altLang="zh-TW" sz="2800" dirty="0" err="1"/>
              <a:t>row_nz</a:t>
            </a:r>
            <a:r>
              <a:rPr lang="en-US" altLang="zh-TW" sz="2800" dirty="0"/>
              <a:t>)&gt;(max(</a:t>
            </a:r>
            <a:r>
              <a:rPr lang="en-US" altLang="zh-TW" sz="2800" dirty="0" err="1"/>
              <a:t>row_nz</a:t>
            </a:r>
            <a:r>
              <a:rPr lang="en-US" altLang="zh-TW" sz="2800" dirty="0"/>
              <a:t>)/4) #</a:t>
            </a:r>
            <a:r>
              <a:rPr lang="zh-TW" altLang="en-US" sz="2800" dirty="0"/>
              <a:t>截出上下的範圍</a:t>
            </a:r>
          </a:p>
          <a:p>
            <a:r>
              <a:rPr lang="en-US" altLang="zh-TW" sz="2800" dirty="0" err="1"/>
              <a:t>np.where</a:t>
            </a:r>
            <a:r>
              <a:rPr lang="en-US" altLang="zh-TW" sz="2800" dirty="0"/>
              <a:t>(</a:t>
            </a:r>
            <a:r>
              <a:rPr lang="en-US" altLang="zh-TW" sz="2800" dirty="0" err="1"/>
              <a:t>idx</a:t>
            </a:r>
            <a:r>
              <a:rPr lang="en-US" altLang="zh-TW" sz="2800" dirty="0"/>
              <a:t>==1)[0][0],</a:t>
            </a:r>
            <a:r>
              <a:rPr lang="en-US" altLang="zh-TW" sz="2800" dirty="0" err="1"/>
              <a:t>np.where</a:t>
            </a:r>
            <a:r>
              <a:rPr lang="en-US" altLang="zh-TW" sz="2800" dirty="0"/>
              <a:t>(</a:t>
            </a:r>
            <a:r>
              <a:rPr lang="en-US" altLang="zh-TW" sz="2800" dirty="0" err="1"/>
              <a:t>idx</a:t>
            </a:r>
            <a:r>
              <a:rPr lang="en-US" altLang="zh-TW" sz="2800" dirty="0"/>
              <a:t>==1)[0][-1]</a:t>
            </a:r>
          </a:p>
          <a:p>
            <a:r>
              <a:rPr lang="en-US" altLang="zh-TW" sz="2800" dirty="0" err="1"/>
              <a:t>up_y</a:t>
            </a:r>
            <a:r>
              <a:rPr lang="en-US" altLang="zh-TW" sz="2800" dirty="0"/>
              <a:t>=</a:t>
            </a:r>
            <a:r>
              <a:rPr lang="en-US" altLang="zh-TW" sz="2800" dirty="0" err="1"/>
              <a:t>np.where</a:t>
            </a:r>
            <a:r>
              <a:rPr lang="en-US" altLang="zh-TW" sz="2800" dirty="0"/>
              <a:t>(</a:t>
            </a:r>
            <a:r>
              <a:rPr lang="en-US" altLang="zh-TW" sz="2800" dirty="0" err="1"/>
              <a:t>idx</a:t>
            </a:r>
            <a:r>
              <a:rPr lang="en-US" altLang="zh-TW" sz="2800" dirty="0"/>
              <a:t>==1)[0][-1] #</a:t>
            </a:r>
            <a:r>
              <a:rPr lang="zh-TW" altLang="en-US" sz="2800" dirty="0"/>
              <a:t>上界</a:t>
            </a:r>
          </a:p>
          <a:p>
            <a:r>
              <a:rPr lang="en-US" altLang="zh-TW" sz="2800" dirty="0" err="1"/>
              <a:t>down_y</a:t>
            </a:r>
            <a:r>
              <a:rPr lang="en-US" altLang="zh-TW" sz="2800" dirty="0"/>
              <a:t>=</a:t>
            </a:r>
            <a:r>
              <a:rPr lang="en-US" altLang="zh-TW" sz="2800" dirty="0" err="1"/>
              <a:t>np.where</a:t>
            </a:r>
            <a:r>
              <a:rPr lang="en-US" altLang="zh-TW" sz="2800" dirty="0"/>
              <a:t>(</a:t>
            </a:r>
            <a:r>
              <a:rPr lang="en-US" altLang="zh-TW" sz="2800" dirty="0" err="1"/>
              <a:t>idx</a:t>
            </a:r>
            <a:r>
              <a:rPr lang="en-US" altLang="zh-TW" sz="2800" dirty="0"/>
              <a:t>==1)[0][0] #</a:t>
            </a:r>
            <a:r>
              <a:rPr lang="zh-TW" altLang="en-US" sz="2800" dirty="0"/>
              <a:t>下界</a:t>
            </a:r>
          </a:p>
          <a:p>
            <a:r>
              <a:rPr lang="en-US" altLang="zh-TW" sz="2800" dirty="0"/>
              <a:t>rawimg1=</a:t>
            </a:r>
            <a:r>
              <a:rPr lang="en-US" altLang="zh-TW" sz="2800" dirty="0" err="1"/>
              <a:t>rawimg</a:t>
            </a:r>
            <a:r>
              <a:rPr lang="en-US" altLang="zh-TW" sz="2800" dirty="0"/>
              <a:t>[</a:t>
            </a:r>
            <a:r>
              <a:rPr lang="en-US" altLang="zh-TW" sz="2800" dirty="0" err="1"/>
              <a:t>down_y:up_y</a:t>
            </a:r>
            <a:r>
              <a:rPr lang="en-US" altLang="zh-TW" sz="2800" dirty="0"/>
              <a:t>,]</a:t>
            </a:r>
          </a:p>
          <a:p>
            <a:r>
              <a:rPr lang="en-US" altLang="zh-TW" sz="2800" dirty="0" err="1"/>
              <a:t>plt.imshow</a:t>
            </a:r>
            <a:r>
              <a:rPr lang="en-US" altLang="zh-TW" sz="2800" dirty="0"/>
              <a:t>(rawimg1)</a:t>
            </a:r>
          </a:p>
          <a:p>
            <a:endParaRPr lang="en-US" altLang="zh-TW" sz="2800" dirty="0"/>
          </a:p>
          <a:p>
            <a:endParaRPr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7411E2C-4E1D-2C85-87CC-54637A1D4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6" t="61580" r="42578" b="20359"/>
          <a:stretch/>
        </p:blipFill>
        <p:spPr>
          <a:xfrm>
            <a:off x="9393129" y="1397406"/>
            <a:ext cx="7683798" cy="18578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6A2DF78-F176-3E17-5913-413E8BD10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35" t="32760" r="42188" b="9932"/>
          <a:stretch/>
        </p:blipFill>
        <p:spPr>
          <a:xfrm>
            <a:off x="9870834" y="4411346"/>
            <a:ext cx="7100746" cy="53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5973A31-5C92-EBB6-A2AC-354BF46DE207}"/>
              </a:ext>
            </a:extLst>
          </p:cNvPr>
          <p:cNvSpPr/>
          <p:nvPr/>
        </p:nvSpPr>
        <p:spPr>
          <a:xfrm>
            <a:off x="0" y="0"/>
            <a:ext cx="18288000" cy="10401300"/>
          </a:xfrm>
          <a:prstGeom prst="rect">
            <a:avLst/>
          </a:prstGeom>
          <a:solidFill>
            <a:srgbClr val="7DB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8" name="Google Shape;188;p16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6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08AAFB-2647-392A-64BA-8D83C9339B7D}"/>
              </a:ext>
            </a:extLst>
          </p:cNvPr>
          <p:cNvSpPr txBox="1"/>
          <p:nvPr/>
        </p:nvSpPr>
        <p:spPr>
          <a:xfrm>
            <a:off x="1478422" y="537835"/>
            <a:ext cx="14901862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# counting non-zero value by column, x axis</a:t>
            </a:r>
          </a:p>
          <a:p>
            <a:r>
              <a:rPr lang="en-US" altLang="zh-TW" sz="2400" dirty="0" err="1"/>
              <a:t>col_nz</a:t>
            </a:r>
            <a:r>
              <a:rPr lang="en-US" altLang="zh-TW" sz="2400" dirty="0"/>
              <a:t> = []</a:t>
            </a:r>
          </a:p>
          <a:p>
            <a:r>
              <a:rPr lang="en-US" altLang="zh-TW" sz="2400" dirty="0"/>
              <a:t>for col in rawimg1.T.tolist():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col_nz.append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len</a:t>
            </a:r>
            <a:r>
              <a:rPr lang="en-US" altLang="zh-TW" sz="2400" dirty="0"/>
              <a:t>(col) - </a:t>
            </a:r>
            <a:r>
              <a:rPr lang="en-US" altLang="zh-TW" sz="2400" dirty="0" err="1"/>
              <a:t>col.count</a:t>
            </a:r>
            <a:r>
              <a:rPr lang="en-US" altLang="zh-TW" sz="2400" dirty="0"/>
              <a:t>(0))</a:t>
            </a:r>
          </a:p>
          <a:p>
            <a:r>
              <a:rPr lang="en-US" altLang="zh-TW" sz="2400" dirty="0" err="1"/>
              <a:t>plt.plot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col_nz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idy</a:t>
            </a:r>
            <a:r>
              <a:rPr lang="en-US" altLang="zh-TW" sz="2400" dirty="0"/>
              <a:t>=</a:t>
            </a:r>
            <a:r>
              <a:rPr lang="en-US" altLang="zh-TW" sz="2400" dirty="0" err="1"/>
              <a:t>np.not_equal</a:t>
            </a:r>
            <a:r>
              <a:rPr lang="en-US" altLang="zh-TW" sz="2400" dirty="0"/>
              <a:t>(col_nz,0)</a:t>
            </a:r>
          </a:p>
          <a:p>
            <a:r>
              <a:rPr lang="en-US" altLang="zh-TW" sz="2400" dirty="0" err="1"/>
              <a:t>record_y</a:t>
            </a:r>
            <a:r>
              <a:rPr lang="en-US" altLang="zh-TW" sz="2400" dirty="0"/>
              <a:t>=[] #</a:t>
            </a:r>
            <a:r>
              <a:rPr lang="zh-TW" altLang="en-US" sz="2400" dirty="0"/>
              <a:t>如果有八個數字，裡面應該要有九個格子</a:t>
            </a:r>
            <a:r>
              <a:rPr lang="en-US" altLang="zh-TW" sz="2400" dirty="0"/>
              <a:t>(</a:t>
            </a:r>
            <a:r>
              <a:rPr lang="zh-TW" altLang="en-US" sz="2400" dirty="0"/>
              <a:t>一開始找出七個，前後插入變九個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for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in range(0,(</a:t>
            </a:r>
            <a:r>
              <a:rPr lang="en-US" altLang="zh-TW" sz="2400" dirty="0" err="1"/>
              <a:t>len</a:t>
            </a:r>
            <a:r>
              <a:rPr lang="en-US" altLang="zh-TW" sz="2400" dirty="0"/>
              <a:t>(</a:t>
            </a:r>
            <a:r>
              <a:rPr lang="en-US" altLang="zh-TW" sz="2400" dirty="0" err="1"/>
              <a:t>np.where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idy</a:t>
            </a:r>
            <a:r>
              <a:rPr lang="en-US" altLang="zh-TW" sz="2400" dirty="0"/>
              <a:t>==1)[0])-1)):</a:t>
            </a:r>
          </a:p>
          <a:p>
            <a:r>
              <a:rPr lang="en-US" altLang="zh-TW" sz="2400" dirty="0"/>
              <a:t>    # </a:t>
            </a:r>
            <a:r>
              <a:rPr lang="zh-TW" altLang="en-US" sz="2400" dirty="0"/>
              <a:t>如果下一個數是</a:t>
            </a:r>
            <a:r>
              <a:rPr lang="en-US" altLang="zh-TW" sz="2400" dirty="0"/>
              <a:t>0</a:t>
            </a:r>
            <a:r>
              <a:rPr lang="zh-TW" altLang="en-US" sz="2400" dirty="0"/>
              <a:t>就略過，直到找到下一個數不是</a:t>
            </a:r>
            <a:r>
              <a:rPr lang="en-US" altLang="zh-TW" sz="2400" dirty="0"/>
              <a:t>0</a:t>
            </a:r>
            <a:r>
              <a:rPr lang="zh-TW" altLang="en-US" sz="2400" dirty="0"/>
              <a:t>的位置</a:t>
            </a:r>
          </a:p>
          <a:p>
            <a:r>
              <a:rPr lang="zh-TW" altLang="en-US" sz="2400" dirty="0"/>
              <a:t>    </a:t>
            </a:r>
            <a:r>
              <a:rPr lang="en-US" altLang="zh-TW" sz="2400" dirty="0"/>
              <a:t>if(</a:t>
            </a:r>
            <a:r>
              <a:rPr lang="en-US" altLang="zh-TW" sz="2400" dirty="0" err="1"/>
              <a:t>np.where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idy</a:t>
            </a:r>
            <a:r>
              <a:rPr lang="en-US" altLang="zh-TW" sz="2400" dirty="0"/>
              <a:t>==1)[0][i+1]-</a:t>
            </a:r>
            <a:r>
              <a:rPr lang="en-US" altLang="zh-TW" sz="2400" dirty="0" err="1"/>
              <a:t>np.where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idy</a:t>
            </a:r>
            <a:r>
              <a:rPr lang="en-US" altLang="zh-TW" sz="2400" dirty="0"/>
              <a:t>==1)[0][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]==1):</a:t>
            </a:r>
          </a:p>
          <a:p>
            <a:r>
              <a:rPr lang="en-US" altLang="zh-TW" sz="2400" dirty="0"/>
              <a:t>        pass</a:t>
            </a:r>
          </a:p>
          <a:p>
            <a:r>
              <a:rPr lang="en-US" altLang="zh-TW" sz="2400" dirty="0"/>
              <a:t>    else:</a:t>
            </a:r>
          </a:p>
          <a:p>
            <a:r>
              <a:rPr lang="en-US" altLang="zh-TW" sz="2400" dirty="0"/>
              <a:t>        </a:t>
            </a:r>
            <a:r>
              <a:rPr lang="en-US" altLang="zh-TW" sz="2400" dirty="0" err="1"/>
              <a:t>record_y.append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np.where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idy</a:t>
            </a:r>
            <a:r>
              <a:rPr lang="en-US" altLang="zh-TW" sz="2400" dirty="0"/>
              <a:t>==1)[0][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])</a:t>
            </a:r>
          </a:p>
          <a:p>
            <a:endParaRPr lang="en-US" altLang="zh-TW" sz="2400" dirty="0"/>
          </a:p>
          <a:p>
            <a:r>
              <a:rPr lang="en-US" altLang="zh-TW" sz="2400" dirty="0"/>
              <a:t># </a:t>
            </a:r>
            <a:r>
              <a:rPr lang="zh-TW" altLang="en-US" sz="2400" dirty="0"/>
              <a:t>插入第一個非</a:t>
            </a:r>
            <a:r>
              <a:rPr lang="en-US" altLang="zh-TW" sz="2400" dirty="0"/>
              <a:t>0</a:t>
            </a:r>
            <a:r>
              <a:rPr lang="zh-TW" altLang="en-US" sz="2400" dirty="0"/>
              <a:t>位置跟最後一個非</a:t>
            </a:r>
            <a:r>
              <a:rPr lang="en-US" altLang="zh-TW" sz="2400" dirty="0"/>
              <a:t>0</a:t>
            </a:r>
            <a:r>
              <a:rPr lang="zh-TW" altLang="en-US" sz="2400" dirty="0"/>
              <a:t>的位置</a:t>
            </a:r>
          </a:p>
          <a:p>
            <a:r>
              <a:rPr lang="en-US" altLang="zh-TW" sz="2400" dirty="0" err="1"/>
              <a:t>record_y.insert</a:t>
            </a:r>
            <a:r>
              <a:rPr lang="en-US" altLang="zh-TW" sz="2400" dirty="0"/>
              <a:t>(0,np.where(</a:t>
            </a:r>
            <a:r>
              <a:rPr lang="en-US" altLang="zh-TW" sz="2400" dirty="0" err="1"/>
              <a:t>idy</a:t>
            </a:r>
            <a:r>
              <a:rPr lang="en-US" altLang="zh-TW" sz="2400" dirty="0"/>
              <a:t>==1)[0][0])</a:t>
            </a:r>
          </a:p>
          <a:p>
            <a:r>
              <a:rPr lang="en-US" altLang="zh-TW" sz="2400" dirty="0" err="1"/>
              <a:t>record_y.append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np.where</a:t>
            </a:r>
            <a:r>
              <a:rPr lang="en-US" altLang="zh-TW" sz="2400" dirty="0"/>
              <a:t>(</a:t>
            </a:r>
            <a:r>
              <a:rPr lang="en-US" altLang="zh-TW" sz="2400" dirty="0" err="1"/>
              <a:t>idy</a:t>
            </a:r>
            <a:r>
              <a:rPr lang="en-US" altLang="zh-TW" sz="2400" dirty="0"/>
              <a:t>==1)[0][-1])</a:t>
            </a:r>
          </a:p>
          <a:p>
            <a:endParaRPr lang="en-US" altLang="zh-TW" sz="2400" dirty="0"/>
          </a:p>
          <a:p>
            <a:r>
              <a:rPr lang="en-US" altLang="zh-TW" sz="2400" dirty="0"/>
              <a:t>for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in range(0,len(</a:t>
            </a:r>
            <a:r>
              <a:rPr lang="en-US" altLang="zh-TW" sz="2400" dirty="0" err="1"/>
              <a:t>record_y</a:t>
            </a:r>
            <a:r>
              <a:rPr lang="en-US" altLang="zh-TW" sz="2400" dirty="0"/>
              <a:t>)-1):</a:t>
            </a:r>
          </a:p>
          <a:p>
            <a:r>
              <a:rPr lang="en-US" altLang="zh-TW" sz="2400" dirty="0"/>
              <a:t>    a=binary[</a:t>
            </a:r>
            <a:r>
              <a:rPr lang="en-US" altLang="zh-TW" sz="2400" dirty="0" err="1"/>
              <a:t>down_y:up_y,record_y</a:t>
            </a:r>
            <a:r>
              <a:rPr lang="en-US" altLang="zh-TW" sz="2400" dirty="0"/>
              <a:t>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]:</a:t>
            </a:r>
            <a:r>
              <a:rPr lang="en-US" altLang="zh-TW" sz="2400" dirty="0" err="1"/>
              <a:t>record_y</a:t>
            </a:r>
            <a:r>
              <a:rPr lang="en-US" altLang="zh-TW" sz="2400" dirty="0"/>
              <a:t>[i+1]]</a:t>
            </a:r>
          </a:p>
          <a:p>
            <a:r>
              <a:rPr lang="en-US" altLang="zh-TW" sz="2400" dirty="0"/>
              <a:t>    a=cv2.resize(a, (28, 28), interpolation=cv2.INTER_CUBIC)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img_name</a:t>
            </a:r>
            <a:r>
              <a:rPr lang="en-US" altLang="zh-TW" sz="2400" dirty="0"/>
              <a:t>='%s-%s.png'%(mypic,i+1)</a:t>
            </a:r>
          </a:p>
          <a:p>
            <a:r>
              <a:rPr lang="en-US" altLang="zh-TW" sz="2400" dirty="0"/>
              <a:t>    cv2.imwrite(</a:t>
            </a:r>
            <a:r>
              <a:rPr lang="en-US" altLang="zh-TW" sz="2400" dirty="0" err="1"/>
              <a:t>img_name,a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err="1"/>
              <a:t>plt.imshow</a:t>
            </a:r>
            <a:r>
              <a:rPr lang="en-US" altLang="zh-TW" sz="2400" dirty="0"/>
              <a:t>(a)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584C29-B9B3-326B-C277-1D8628BCF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4" t="39167" r="51485" b="4170"/>
          <a:stretch/>
        </p:blipFill>
        <p:spPr>
          <a:xfrm>
            <a:off x="10465291" y="3780859"/>
            <a:ext cx="4722321" cy="452252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9A0A09-F9D7-8A9D-CEE7-709C464B9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1328" y="7375031"/>
            <a:ext cx="2019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56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36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833" name="Google Shape;833;p3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5" name="Google Shape;835;p36"/>
          <p:cNvPicPr preferRelativeResize="0"/>
          <p:nvPr/>
        </p:nvPicPr>
        <p:blipFill rotWithShape="1">
          <a:blip r:embed="rId3">
            <a:alphaModFix/>
          </a:blip>
          <a:srcRect t="38168" b="39301"/>
          <a:stretch/>
        </p:blipFill>
        <p:spPr>
          <a:xfrm>
            <a:off x="1736974" y="6596351"/>
            <a:ext cx="14814049" cy="187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36"/>
          <p:cNvCxnSpPr/>
          <p:nvPr/>
        </p:nvCxnSpPr>
        <p:spPr>
          <a:xfrm>
            <a:off x="421501" y="6044859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36"/>
          <p:cNvSpPr txBox="1"/>
          <p:nvPr/>
        </p:nvSpPr>
        <p:spPr>
          <a:xfrm>
            <a:off x="942219" y="3108522"/>
            <a:ext cx="16779619" cy="180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b="1" dirty="0">
                <a:solidFill>
                  <a:srgbClr val="3A7D4D"/>
                </a:solidFill>
                <a:latin typeface="Sriracha"/>
                <a:sym typeface="Sriracha"/>
              </a:rPr>
              <a:t>真實資料套入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17037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7" name="Google Shape;217;p17"/>
          <p:cNvCxnSpPr/>
          <p:nvPr/>
        </p:nvCxnSpPr>
        <p:spPr>
          <a:xfrm>
            <a:off x="421501" y="5091112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17"/>
          <p:cNvSpPr/>
          <p:nvPr/>
        </p:nvSpPr>
        <p:spPr>
          <a:xfrm>
            <a:off x="6252425" y="1227775"/>
            <a:ext cx="11031555" cy="7801023"/>
          </a:xfrm>
          <a:custGeom>
            <a:avLst/>
            <a:gdLst/>
            <a:ahLst/>
            <a:cxnLst/>
            <a:rect l="l" t="t" r="r" b="b"/>
            <a:pathLst>
              <a:path w="2076528" h="2085835" extrusionOk="0">
                <a:moveTo>
                  <a:pt x="1038264" y="0"/>
                </a:moveTo>
                <a:cubicBezTo>
                  <a:pt x="1612431" y="2568"/>
                  <a:pt x="2076528" y="468745"/>
                  <a:pt x="2076528" y="1042918"/>
                </a:cubicBezTo>
                <a:cubicBezTo>
                  <a:pt x="2076528" y="1617090"/>
                  <a:pt x="1612431" y="2083268"/>
                  <a:pt x="1038264" y="2085835"/>
                </a:cubicBezTo>
                <a:cubicBezTo>
                  <a:pt x="464097" y="2083268"/>
                  <a:pt x="0" y="1617090"/>
                  <a:pt x="0" y="1042918"/>
                </a:cubicBezTo>
                <a:cubicBezTo>
                  <a:pt x="0" y="468745"/>
                  <a:pt x="464097" y="2568"/>
                  <a:pt x="103826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17"/>
          <p:cNvPicPr preferRelativeResize="0"/>
          <p:nvPr/>
        </p:nvPicPr>
        <p:blipFill rotWithShape="1">
          <a:blip r:embed="rId3">
            <a:alphaModFix/>
          </a:blip>
          <a:srcRect l="19991" t="12080" r="19991" b="12087"/>
          <a:stretch/>
        </p:blipFill>
        <p:spPr>
          <a:xfrm>
            <a:off x="6280224" y="1229500"/>
            <a:ext cx="10975954" cy="780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 txBox="1"/>
          <p:nvPr/>
        </p:nvSpPr>
        <p:spPr>
          <a:xfrm>
            <a:off x="6469680" y="1166701"/>
            <a:ext cx="2507457" cy="279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9677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2085975" y="5889930"/>
            <a:ext cx="510100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b="1" dirty="0">
                <a:solidFill>
                  <a:srgbClr val="3A7D4D"/>
                </a:solidFill>
                <a:latin typeface="Sriracha"/>
                <a:sym typeface="Sriracha"/>
              </a:rPr>
              <a:t>結果</a:t>
            </a:r>
            <a:endParaRPr sz="2800" dirty="0"/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9747" y="1641243"/>
            <a:ext cx="4643157" cy="3393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7"/>
          <p:cNvGrpSpPr/>
          <p:nvPr/>
        </p:nvGrpSpPr>
        <p:grpSpPr>
          <a:xfrm>
            <a:off x="835451" y="2033702"/>
            <a:ext cx="643053" cy="645935"/>
            <a:chOff x="1813" y="0"/>
            <a:chExt cx="809173" cy="812800"/>
          </a:xfrm>
        </p:grpSpPr>
        <p:sp>
          <p:nvSpPr>
            <p:cNvPr id="228" name="Google Shape;22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835451" y="3891589"/>
            <a:ext cx="643053" cy="645935"/>
            <a:chOff x="1813" y="0"/>
            <a:chExt cx="809173" cy="812800"/>
          </a:xfrm>
        </p:grpSpPr>
        <p:sp>
          <p:nvSpPr>
            <p:cNvPr id="231" name="Google Shape;231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38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5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160" name="Google Shape;160;p15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5"/>
          <p:cNvGrpSpPr/>
          <p:nvPr/>
        </p:nvGrpSpPr>
        <p:grpSpPr>
          <a:xfrm>
            <a:off x="9947534" y="650327"/>
            <a:ext cx="7407016" cy="8713225"/>
            <a:chOff x="0" y="-76200"/>
            <a:chExt cx="1950819" cy="2294841"/>
          </a:xfrm>
        </p:grpSpPr>
        <p:sp>
          <p:nvSpPr>
            <p:cNvPr id="163" name="Google Shape;163;p15"/>
            <p:cNvSpPr/>
            <p:nvPr/>
          </p:nvSpPr>
          <p:spPr>
            <a:xfrm>
              <a:off x="0" y="0"/>
              <a:ext cx="1950819" cy="2218641"/>
            </a:xfrm>
            <a:custGeom>
              <a:avLst/>
              <a:gdLst/>
              <a:ahLst/>
              <a:cxnLst/>
              <a:rect l="l" t="t" r="r" b="b"/>
              <a:pathLst>
                <a:path w="1950819" h="2218641" extrusionOk="0">
                  <a:moveTo>
                    <a:pt x="0" y="0"/>
                  </a:moveTo>
                  <a:lnTo>
                    <a:pt x="1950819" y="0"/>
                  </a:lnTo>
                  <a:lnTo>
                    <a:pt x="1950819" y="2218641"/>
                  </a:lnTo>
                  <a:lnTo>
                    <a:pt x="0" y="22186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4" name="Google Shape;164;p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l="20914" r="20633"/>
          <a:stretch/>
        </p:blipFill>
        <p:spPr>
          <a:xfrm>
            <a:off x="10001250" y="988225"/>
            <a:ext cx="7300926" cy="832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43779" y="7104420"/>
            <a:ext cx="2132181" cy="2778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5">
            <a:alphaModFix/>
          </a:blip>
          <a:srcRect l="21274" t="33783" r="21274" b="33786"/>
          <a:stretch/>
        </p:blipFill>
        <p:spPr>
          <a:xfrm>
            <a:off x="-1901950" y="8309463"/>
            <a:ext cx="10506902" cy="333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5"/>
          <p:cNvGrpSpPr/>
          <p:nvPr/>
        </p:nvGrpSpPr>
        <p:grpSpPr>
          <a:xfrm>
            <a:off x="835451" y="2033702"/>
            <a:ext cx="643053" cy="6219596"/>
            <a:chOff x="1921" y="0"/>
            <a:chExt cx="857404" cy="8292794"/>
          </a:xfrm>
        </p:grpSpPr>
        <p:grpSp>
          <p:nvGrpSpPr>
            <p:cNvPr id="169" name="Google Shape;169;p15"/>
            <p:cNvGrpSpPr/>
            <p:nvPr/>
          </p:nvGrpSpPr>
          <p:grpSpPr>
            <a:xfrm>
              <a:off x="1921" y="0"/>
              <a:ext cx="857404" cy="861247"/>
              <a:chOff x="1813" y="0"/>
              <a:chExt cx="809173" cy="812800"/>
            </a:xfrm>
          </p:grpSpPr>
          <p:sp>
            <p:nvSpPr>
              <p:cNvPr id="170" name="Google Shape;170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5"/>
            <p:cNvGrpSpPr/>
            <p:nvPr/>
          </p:nvGrpSpPr>
          <p:grpSpPr>
            <a:xfrm>
              <a:off x="1921" y="4954365"/>
              <a:ext cx="857404" cy="861247"/>
              <a:chOff x="1813" y="0"/>
              <a:chExt cx="809173" cy="812800"/>
            </a:xfrm>
          </p:grpSpPr>
          <p:sp>
            <p:nvSpPr>
              <p:cNvPr id="173" name="Google Shape;173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5" name="Google Shape;175;p15"/>
            <p:cNvGrpSpPr/>
            <p:nvPr/>
          </p:nvGrpSpPr>
          <p:grpSpPr>
            <a:xfrm>
              <a:off x="1921" y="2477182"/>
              <a:ext cx="857404" cy="861247"/>
              <a:chOff x="1813" y="0"/>
              <a:chExt cx="809173" cy="812800"/>
            </a:xfrm>
          </p:grpSpPr>
          <p:sp>
            <p:nvSpPr>
              <p:cNvPr id="176" name="Google Shape;176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15"/>
            <p:cNvGrpSpPr/>
            <p:nvPr/>
          </p:nvGrpSpPr>
          <p:grpSpPr>
            <a:xfrm>
              <a:off x="1921" y="7431547"/>
              <a:ext cx="857404" cy="861247"/>
              <a:chOff x="1813" y="0"/>
              <a:chExt cx="809173" cy="812800"/>
            </a:xfrm>
          </p:grpSpPr>
          <p:sp>
            <p:nvSpPr>
              <p:cNvPr id="179" name="Google Shape;179;p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1" name="Google Shape;181;p15"/>
          <p:cNvGrpSpPr/>
          <p:nvPr/>
        </p:nvGrpSpPr>
        <p:grpSpPr>
          <a:xfrm>
            <a:off x="1917599" y="811684"/>
            <a:ext cx="7321725" cy="7427459"/>
            <a:chOff x="35" y="-1073593"/>
            <a:chExt cx="9762300" cy="9903278"/>
          </a:xfrm>
        </p:grpSpPr>
        <p:sp>
          <p:nvSpPr>
            <p:cNvPr id="182" name="Google Shape;182;p15"/>
            <p:cNvSpPr txBox="1"/>
            <p:nvPr/>
          </p:nvSpPr>
          <p:spPr>
            <a:xfrm>
              <a:off x="1348868" y="622311"/>
              <a:ext cx="7567636" cy="8207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14350" marR="0" lvl="0" indent="-51435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5930"/>
                </a:buClr>
                <a:buFont typeface="+mj-lt"/>
                <a:buAutoNum type="arabicPeriod"/>
              </a:pPr>
              <a:r>
                <a:rPr lang="zh-TW" altLang="en-US" sz="4000" b="1" dirty="0">
                  <a:solidFill>
                    <a:srgbClr val="205930"/>
                  </a:solidFill>
                  <a:latin typeface="Source Sans Pro"/>
                  <a:ea typeface="Source Sans Pro"/>
                  <a:sym typeface="Source Sans Pro"/>
                </a:rPr>
                <a:t>主題動機</a:t>
              </a:r>
              <a:endParaRPr lang="en-US" altLang="zh-TW" sz="4000" b="1" dirty="0">
                <a:solidFill>
                  <a:srgbClr val="205930"/>
                </a:solidFill>
                <a:latin typeface="Source Sans Pro"/>
                <a:ea typeface="Source Sans Pro"/>
                <a:sym typeface="Source Sans Pro"/>
              </a:endParaRPr>
            </a:p>
            <a:p>
              <a:pPr marL="514350" marR="0" lvl="0" indent="-51435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5930"/>
                </a:buClr>
                <a:buFont typeface="+mj-lt"/>
                <a:buAutoNum type="arabicPeriod"/>
              </a:pPr>
              <a:r>
                <a:rPr lang="zh-TW" altLang="en-US" sz="4000" b="1" dirty="0">
                  <a:solidFill>
                    <a:srgbClr val="205930"/>
                  </a:solidFill>
                  <a:latin typeface="Source Sans Pro"/>
                  <a:ea typeface="Source Sans Pro"/>
                  <a:sym typeface="Source Sans Pro"/>
                </a:rPr>
                <a:t>執行策略</a:t>
              </a:r>
              <a:endParaRPr lang="en-US" altLang="zh-TW" sz="4000" b="1" dirty="0">
                <a:solidFill>
                  <a:srgbClr val="205930"/>
                </a:solidFill>
                <a:latin typeface="Source Sans Pro"/>
                <a:ea typeface="Source Sans Pro"/>
                <a:sym typeface="Source Sans Pro"/>
              </a:endParaRPr>
            </a:p>
            <a:p>
              <a:pPr marL="514350" marR="0" lvl="0" indent="-51435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5930"/>
                </a:buClr>
                <a:buFont typeface="+mj-lt"/>
                <a:buAutoNum type="arabicPeriod"/>
              </a:pPr>
              <a:r>
                <a:rPr lang="zh-TW" altLang="en-US" sz="4000" b="1" dirty="0">
                  <a:solidFill>
                    <a:srgbClr val="205930"/>
                  </a:solidFill>
                  <a:latin typeface="Source Sans Pro"/>
                  <a:ea typeface="Source Sans Pro"/>
                  <a:sym typeface="Source Sans Pro"/>
                </a:rPr>
                <a:t>解決方法</a:t>
              </a:r>
              <a:endParaRPr lang="en-US" altLang="zh-TW" sz="4000" b="1" dirty="0">
                <a:solidFill>
                  <a:srgbClr val="205930"/>
                </a:solidFill>
                <a:latin typeface="Source Sans Pro"/>
                <a:ea typeface="Source Sans Pro"/>
                <a:sym typeface="Source Sans Pro"/>
              </a:endParaRPr>
            </a:p>
            <a:p>
              <a:pPr marL="514350" marR="0" lvl="0" indent="-51435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5930"/>
                </a:buClr>
                <a:buFont typeface="+mj-lt"/>
                <a:buAutoNum type="arabicPeriod"/>
              </a:pPr>
              <a:r>
                <a:rPr lang="zh-TW" altLang="en-US" sz="4000" b="1" dirty="0">
                  <a:solidFill>
                    <a:srgbClr val="205930"/>
                  </a:solidFill>
                  <a:latin typeface="Source Sans Pro"/>
                  <a:ea typeface="Source Sans Pro"/>
                  <a:sym typeface="Source Sans Pro"/>
                </a:rPr>
                <a:t>結果</a:t>
              </a:r>
              <a:endParaRPr lang="en-US" altLang="zh-TW" sz="4000" b="1" dirty="0">
                <a:solidFill>
                  <a:srgbClr val="205930"/>
                </a:solidFill>
                <a:latin typeface="Source Sans Pro"/>
                <a:ea typeface="Source Sans Pro"/>
                <a:sym typeface="Source Sans Pro"/>
              </a:endParaRPr>
            </a:p>
            <a:p>
              <a:pPr marL="514350" marR="0" lvl="0" indent="-514350" algn="ctr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5930"/>
                </a:buClr>
                <a:buFont typeface="+mj-lt"/>
                <a:buAutoNum type="arabicPeriod"/>
              </a:pPr>
              <a:r>
                <a:rPr lang="zh-TW" altLang="en-US" sz="4000" b="1" dirty="0">
                  <a:solidFill>
                    <a:srgbClr val="205930"/>
                  </a:solidFill>
                  <a:latin typeface="Source Sans Pro"/>
                  <a:ea typeface="Source Sans Pro"/>
                  <a:sym typeface="Source Sans Pro"/>
                </a:rPr>
                <a:t>心得</a:t>
              </a:r>
              <a:r>
                <a:rPr lang="en-US" sz="4000" b="1" dirty="0">
                  <a:solidFill>
                    <a:srgbClr val="205930"/>
                  </a:solidFill>
                  <a:latin typeface="Source Sans Pro"/>
                  <a:ea typeface="Source Sans Pro"/>
                  <a:sym typeface="Source Sans Pro"/>
                </a:rPr>
                <a:t> </a:t>
              </a:r>
              <a:endParaRPr sz="2000" dirty="0">
                <a:solidFill>
                  <a:srgbClr val="205930"/>
                </a:solidFill>
              </a:endParaRPr>
            </a:p>
          </p:txBody>
        </p:sp>
        <p:sp>
          <p:nvSpPr>
            <p:cNvPr id="183" name="Google Shape;183;p15"/>
            <p:cNvSpPr txBox="1"/>
            <p:nvPr/>
          </p:nvSpPr>
          <p:spPr>
            <a:xfrm>
              <a:off x="35" y="-1073593"/>
              <a:ext cx="9762300" cy="13542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 dirty="0">
                  <a:solidFill>
                    <a:srgbClr val="3A7D4D"/>
                  </a:solidFill>
                  <a:latin typeface="Source Sans Pro"/>
                  <a:ea typeface="Source Sans Pro"/>
                </a:rPr>
                <a:t>CONTENT</a:t>
              </a:r>
              <a:endParaRPr sz="6600" b="1" dirty="0">
                <a:solidFill>
                  <a:srgbClr val="3A7D4D"/>
                </a:solidFill>
                <a:latin typeface="Source Sans Pro"/>
                <a:ea typeface="Source Sans Pr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7" name="Google Shape;217;p17"/>
          <p:cNvCxnSpPr>
            <a:cxnSpLocks/>
          </p:cNvCxnSpPr>
          <p:nvPr/>
        </p:nvCxnSpPr>
        <p:spPr>
          <a:xfrm>
            <a:off x="421501" y="5091112"/>
            <a:ext cx="1721624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7"/>
          <p:cNvSpPr txBox="1"/>
          <p:nvPr/>
        </p:nvSpPr>
        <p:spPr>
          <a:xfrm>
            <a:off x="12174548" y="5598407"/>
            <a:ext cx="6030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b="1" dirty="0">
                <a:solidFill>
                  <a:srgbClr val="3A7D4D"/>
                </a:solidFill>
                <a:latin typeface="Sriracha"/>
                <a:sym typeface="Sriracha"/>
              </a:rPr>
              <a:t>心得感想</a:t>
            </a:r>
            <a:endParaRPr sz="2800" dirty="0"/>
          </a:p>
        </p:txBody>
      </p:sp>
      <p:grpSp>
        <p:nvGrpSpPr>
          <p:cNvPr id="227" name="Google Shape;227;p17"/>
          <p:cNvGrpSpPr/>
          <p:nvPr/>
        </p:nvGrpSpPr>
        <p:grpSpPr>
          <a:xfrm>
            <a:off x="835451" y="2033702"/>
            <a:ext cx="643053" cy="645935"/>
            <a:chOff x="1813" y="0"/>
            <a:chExt cx="809173" cy="812800"/>
          </a:xfrm>
        </p:grpSpPr>
        <p:sp>
          <p:nvSpPr>
            <p:cNvPr id="228" name="Google Shape;22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835451" y="3891589"/>
            <a:ext cx="643053" cy="645935"/>
            <a:chOff x="1813" y="0"/>
            <a:chExt cx="809173" cy="812800"/>
          </a:xfrm>
        </p:grpSpPr>
        <p:sp>
          <p:nvSpPr>
            <p:cNvPr id="231" name="Google Shape;231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603;p31">
            <a:extLst>
              <a:ext uri="{FF2B5EF4-FFF2-40B4-BE49-F238E27FC236}">
                <a16:creationId xmlns:a16="http://schemas.microsoft.com/office/drawing/2014/main" id="{C758DCB3-8B48-2811-A0FF-55ACE4C694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786" t="22250" r="10880" b="22083"/>
          <a:stretch/>
        </p:blipFill>
        <p:spPr>
          <a:xfrm>
            <a:off x="2918263" y="1576792"/>
            <a:ext cx="8098678" cy="3237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17;p17">
            <a:extLst>
              <a:ext uri="{FF2B5EF4-FFF2-40B4-BE49-F238E27FC236}">
                <a16:creationId xmlns:a16="http://schemas.microsoft.com/office/drawing/2014/main" id="{07208856-1680-F5C7-6CCD-755CAC09785B}"/>
              </a:ext>
            </a:extLst>
          </p:cNvPr>
          <p:cNvCxnSpPr>
            <a:cxnSpLocks/>
          </p:cNvCxnSpPr>
          <p:nvPr/>
        </p:nvCxnSpPr>
        <p:spPr>
          <a:xfrm>
            <a:off x="11144250" y="5143500"/>
            <a:ext cx="6722249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Google Shape;263;p18">
            <a:extLst>
              <a:ext uri="{FF2B5EF4-FFF2-40B4-BE49-F238E27FC236}">
                <a16:creationId xmlns:a16="http://schemas.microsoft.com/office/drawing/2014/main" id="{BE9F8356-289C-5B0D-5210-347A7177BB7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2541" y="4054555"/>
            <a:ext cx="5771817" cy="409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455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4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403" name="Google Shape;403;p24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404" name="Google Shape;404;p24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4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24"/>
            <p:cNvGrpSpPr/>
            <p:nvPr/>
          </p:nvGrpSpPr>
          <p:grpSpPr>
            <a:xfrm>
              <a:off x="0" y="2985336"/>
              <a:ext cx="23259997" cy="7374390"/>
              <a:chOff x="0" y="-76200"/>
              <a:chExt cx="4594567" cy="1456670"/>
            </a:xfrm>
          </p:grpSpPr>
          <p:sp>
            <p:nvSpPr>
              <p:cNvPr id="407" name="Google Shape;407;p24"/>
              <p:cNvSpPr/>
              <p:nvPr/>
            </p:nvSpPr>
            <p:spPr>
              <a:xfrm>
                <a:off x="0" y="0"/>
                <a:ext cx="4594567" cy="138047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1380470" extrusionOk="0">
                    <a:moveTo>
                      <a:pt x="0" y="0"/>
                    </a:moveTo>
                    <a:lnTo>
                      <a:pt x="4594567" y="0"/>
                    </a:lnTo>
                    <a:lnTo>
                      <a:pt x="4594567" y="1380470"/>
                    </a:lnTo>
                    <a:lnTo>
                      <a:pt x="0" y="138047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408" name="Google Shape;408;p24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10" name="Google Shape;4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25" y="6686931"/>
            <a:ext cx="8115300" cy="312807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4"/>
          <p:cNvSpPr txBox="1"/>
          <p:nvPr/>
        </p:nvSpPr>
        <p:spPr>
          <a:xfrm>
            <a:off x="1515286" y="1003070"/>
            <a:ext cx="13657228" cy="150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8000" b="1" dirty="0">
                <a:solidFill>
                  <a:srgbClr val="3A7D4D"/>
                </a:solidFill>
                <a:latin typeface="Sriracha"/>
                <a:sym typeface="Sriracha"/>
              </a:rPr>
              <a:t>心得</a:t>
            </a:r>
            <a:endParaRPr sz="2000" dirty="0"/>
          </a:p>
        </p:txBody>
      </p:sp>
      <p:pic>
        <p:nvPicPr>
          <p:cNvPr id="412" name="Google Shape;41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55145" y="1754045"/>
            <a:ext cx="1004155" cy="17701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85DB063-A093-CC1F-A5EA-0D6F1CEC69E6}"/>
              </a:ext>
            </a:extLst>
          </p:cNvPr>
          <p:cNvSpPr txBox="1"/>
          <p:nvPr/>
        </p:nvSpPr>
        <p:spPr>
          <a:xfrm>
            <a:off x="1515286" y="3370398"/>
            <a:ext cx="144867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上的困難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統計學背景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沒有組員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5"/>
          <p:cNvGrpSpPr/>
          <p:nvPr/>
        </p:nvGrpSpPr>
        <p:grpSpPr>
          <a:xfrm>
            <a:off x="421501" y="1280228"/>
            <a:ext cx="11708767" cy="7566166"/>
            <a:chOff x="0" y="-38100"/>
            <a:chExt cx="3083790" cy="1992735"/>
          </a:xfrm>
        </p:grpSpPr>
        <p:sp>
          <p:nvSpPr>
            <p:cNvPr id="418" name="Google Shape;418;p25"/>
            <p:cNvSpPr/>
            <p:nvPr/>
          </p:nvSpPr>
          <p:spPr>
            <a:xfrm>
              <a:off x="0" y="0"/>
              <a:ext cx="3083790" cy="1954635"/>
            </a:xfrm>
            <a:custGeom>
              <a:avLst/>
              <a:gdLst/>
              <a:ahLst/>
              <a:cxnLst/>
              <a:rect l="l" t="t" r="r" b="b"/>
              <a:pathLst>
                <a:path w="3083790" h="1954635" extrusionOk="0">
                  <a:moveTo>
                    <a:pt x="300437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875217"/>
                  </a:lnTo>
                  <a:cubicBezTo>
                    <a:pt x="43699" y="1875217"/>
                    <a:pt x="79418" y="1910556"/>
                    <a:pt x="79418" y="1954635"/>
                  </a:cubicBezTo>
                  <a:lnTo>
                    <a:pt x="3004372" y="1954635"/>
                  </a:lnTo>
                  <a:cubicBezTo>
                    <a:pt x="3004372" y="1910935"/>
                    <a:pt x="3039711" y="1875217"/>
                    <a:pt x="3083790" y="1875217"/>
                  </a:cubicBezTo>
                  <a:lnTo>
                    <a:pt x="3083790" y="79418"/>
                  </a:lnTo>
                  <a:cubicBezTo>
                    <a:pt x="3040091" y="79418"/>
                    <a:pt x="3004372" y="44079"/>
                    <a:pt x="3004372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25"/>
          <p:cNvSpPr/>
          <p:nvPr/>
        </p:nvSpPr>
        <p:spPr>
          <a:xfrm>
            <a:off x="1144750" y="2228325"/>
            <a:ext cx="9880873" cy="5645775"/>
          </a:xfrm>
          <a:custGeom>
            <a:avLst/>
            <a:gdLst/>
            <a:ahLst/>
            <a:cxnLst/>
            <a:rect l="l" t="t" r="r" b="b"/>
            <a:pathLst>
              <a:path w="2586616" h="1476985" extrusionOk="0">
                <a:moveTo>
                  <a:pt x="0" y="0"/>
                </a:moveTo>
                <a:lnTo>
                  <a:pt x="2586616" y="0"/>
                </a:lnTo>
                <a:lnTo>
                  <a:pt x="2586616" y="1476985"/>
                </a:lnTo>
                <a:lnTo>
                  <a:pt x="0" y="147698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21" name="Google Shape;421;p25"/>
          <p:cNvPicPr preferRelativeResize="0"/>
          <p:nvPr/>
        </p:nvPicPr>
        <p:blipFill rotWithShape="1">
          <a:blip r:embed="rId3">
            <a:alphaModFix/>
          </a:blip>
          <a:srcRect l="19975" t="21915" r="27771" b="25643"/>
          <a:stretch/>
        </p:blipFill>
        <p:spPr>
          <a:xfrm>
            <a:off x="1199936" y="2327580"/>
            <a:ext cx="9770501" cy="5515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5"/>
          <p:cNvGrpSpPr/>
          <p:nvPr/>
        </p:nvGrpSpPr>
        <p:grpSpPr>
          <a:xfrm>
            <a:off x="12517201" y="284297"/>
            <a:ext cx="5349298" cy="9573746"/>
            <a:chOff x="0" y="-38100"/>
            <a:chExt cx="1408869" cy="2521480"/>
          </a:xfrm>
        </p:grpSpPr>
        <p:sp>
          <p:nvSpPr>
            <p:cNvPr id="423" name="Google Shape;423;p25"/>
            <p:cNvSpPr/>
            <p:nvPr/>
          </p:nvSpPr>
          <p:spPr>
            <a:xfrm>
              <a:off x="0" y="0"/>
              <a:ext cx="1408869" cy="2483380"/>
            </a:xfrm>
            <a:custGeom>
              <a:avLst/>
              <a:gdLst/>
              <a:ahLst/>
              <a:cxnLst/>
              <a:rect l="l" t="t" r="r" b="b"/>
              <a:pathLst>
                <a:path w="1408869" h="2483380" extrusionOk="0">
                  <a:moveTo>
                    <a:pt x="1329450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1329450" y="2483380"/>
                  </a:lnTo>
                  <a:cubicBezTo>
                    <a:pt x="1329450" y="2439681"/>
                    <a:pt x="1364789" y="2403962"/>
                    <a:pt x="1408869" y="2403962"/>
                  </a:cubicBezTo>
                  <a:lnTo>
                    <a:pt x="1408869" y="79418"/>
                  </a:lnTo>
                  <a:cubicBezTo>
                    <a:pt x="1365169" y="79418"/>
                    <a:pt x="1329450" y="44079"/>
                    <a:pt x="1329450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5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5" name="Google Shape;42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6921" y="1655861"/>
            <a:ext cx="1887070" cy="201141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5"/>
          <p:cNvSpPr txBox="1"/>
          <p:nvPr/>
        </p:nvSpPr>
        <p:spPr>
          <a:xfrm>
            <a:off x="13023052" y="4634670"/>
            <a:ext cx="4337549" cy="239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4" b="1" i="0" u="none" strike="noStrike" cap="none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Thank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104" b="1" i="0" u="none" strike="noStrike" cap="none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you</a:t>
            </a:r>
            <a:endParaRPr dirty="0"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14977769" y="-776971"/>
            <a:ext cx="3086099" cy="3375417"/>
            <a:chOff x="0" y="-76200"/>
            <a:chExt cx="812800" cy="889000"/>
          </a:xfrm>
        </p:grpSpPr>
        <p:sp>
          <p:nvSpPr>
            <p:cNvPr id="430" name="Google Shape;430;p25"/>
            <p:cNvSpPr/>
            <p:nvPr/>
          </p:nvSpPr>
          <p:spPr>
            <a:xfrm>
              <a:off x="0" y="0"/>
              <a:ext cx="112767" cy="391124"/>
            </a:xfrm>
            <a:custGeom>
              <a:avLst/>
              <a:gdLst/>
              <a:ahLst/>
              <a:cxnLst/>
              <a:rect l="l" t="t" r="r" b="b"/>
              <a:pathLst>
                <a:path w="112767" h="391124" extrusionOk="0">
                  <a:moveTo>
                    <a:pt x="56383" y="0"/>
                  </a:moveTo>
                  <a:lnTo>
                    <a:pt x="56383" y="0"/>
                  </a:lnTo>
                  <a:cubicBezTo>
                    <a:pt x="71337" y="0"/>
                    <a:pt x="85679" y="5940"/>
                    <a:pt x="96253" y="16514"/>
                  </a:cubicBezTo>
                  <a:cubicBezTo>
                    <a:pt x="106826" y="27088"/>
                    <a:pt x="112767" y="41430"/>
                    <a:pt x="112767" y="56383"/>
                  </a:cubicBezTo>
                  <a:lnTo>
                    <a:pt x="112767" y="334740"/>
                  </a:lnTo>
                  <a:cubicBezTo>
                    <a:pt x="112767" y="365880"/>
                    <a:pt x="87523" y="391124"/>
                    <a:pt x="56383" y="391124"/>
                  </a:cubicBezTo>
                  <a:lnTo>
                    <a:pt x="56383" y="391124"/>
                  </a:lnTo>
                  <a:cubicBezTo>
                    <a:pt x="41430" y="391124"/>
                    <a:pt x="27088" y="385183"/>
                    <a:pt x="16514" y="374609"/>
                  </a:cubicBezTo>
                  <a:cubicBezTo>
                    <a:pt x="5940" y="364035"/>
                    <a:pt x="0" y="349694"/>
                    <a:pt x="0" y="334740"/>
                  </a:cubicBezTo>
                  <a:lnTo>
                    <a:pt x="0" y="56383"/>
                  </a:lnTo>
                  <a:cubicBezTo>
                    <a:pt x="0" y="25244"/>
                    <a:pt x="25244" y="0"/>
                    <a:pt x="56383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25"/>
          <p:cNvGrpSpPr/>
          <p:nvPr/>
        </p:nvGrpSpPr>
        <p:grpSpPr>
          <a:xfrm>
            <a:off x="2515089" y="139637"/>
            <a:ext cx="10179524" cy="3375417"/>
            <a:chOff x="0" y="-385762"/>
            <a:chExt cx="13572698" cy="4500557"/>
          </a:xfrm>
        </p:grpSpPr>
        <p:grpSp>
          <p:nvGrpSpPr>
            <p:cNvPr id="433" name="Google Shape;433;p25"/>
            <p:cNvGrpSpPr/>
            <p:nvPr/>
          </p:nvGrpSpPr>
          <p:grpSpPr>
            <a:xfrm>
              <a:off x="3152635" y="-385762"/>
              <a:ext cx="4114793" cy="4500557"/>
              <a:chOff x="0" y="-76200"/>
              <a:chExt cx="812800" cy="889000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25"/>
            <p:cNvGrpSpPr/>
            <p:nvPr/>
          </p:nvGrpSpPr>
          <p:grpSpPr>
            <a:xfrm>
              <a:off x="0" y="-385762"/>
              <a:ext cx="4114793" cy="4500557"/>
              <a:chOff x="0" y="-76200"/>
              <a:chExt cx="812800" cy="889000"/>
            </a:xfrm>
          </p:grpSpPr>
          <p:sp>
            <p:nvSpPr>
              <p:cNvPr id="437" name="Google Shape;437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25"/>
            <p:cNvGrpSpPr/>
            <p:nvPr/>
          </p:nvGrpSpPr>
          <p:grpSpPr>
            <a:xfrm>
              <a:off x="6305270" y="-385762"/>
              <a:ext cx="4114793" cy="4500557"/>
              <a:chOff x="0" y="-76200"/>
              <a:chExt cx="812800" cy="889000"/>
            </a:xfrm>
          </p:grpSpPr>
          <p:sp>
            <p:nvSpPr>
              <p:cNvPr id="440" name="Google Shape;440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25"/>
            <p:cNvGrpSpPr/>
            <p:nvPr/>
          </p:nvGrpSpPr>
          <p:grpSpPr>
            <a:xfrm>
              <a:off x="9457905" y="-385762"/>
              <a:ext cx="4114793" cy="4500557"/>
              <a:chOff x="0" y="-76200"/>
              <a:chExt cx="812800" cy="889000"/>
            </a:xfrm>
          </p:grpSpPr>
          <p:sp>
            <p:nvSpPr>
              <p:cNvPr id="443" name="Google Shape;443;p25"/>
              <p:cNvSpPr/>
              <p:nvPr/>
            </p:nvSpPr>
            <p:spPr>
              <a:xfrm>
                <a:off x="0" y="0"/>
                <a:ext cx="112767" cy="391124"/>
              </a:xfrm>
              <a:custGeom>
                <a:avLst/>
                <a:gdLst/>
                <a:ahLst/>
                <a:cxnLst/>
                <a:rect l="l" t="t" r="r" b="b"/>
                <a:pathLst>
                  <a:path w="112767" h="391124" extrusionOk="0">
                    <a:moveTo>
                      <a:pt x="56383" y="0"/>
                    </a:moveTo>
                    <a:lnTo>
                      <a:pt x="56383" y="0"/>
                    </a:lnTo>
                    <a:cubicBezTo>
                      <a:pt x="71337" y="0"/>
                      <a:pt x="85679" y="5940"/>
                      <a:pt x="96253" y="16514"/>
                    </a:cubicBezTo>
                    <a:cubicBezTo>
                      <a:pt x="106826" y="27088"/>
                      <a:pt x="112767" y="41430"/>
                      <a:pt x="112767" y="56383"/>
                    </a:cubicBezTo>
                    <a:lnTo>
                      <a:pt x="112767" y="334740"/>
                    </a:lnTo>
                    <a:cubicBezTo>
                      <a:pt x="112767" y="365880"/>
                      <a:pt x="87523" y="391124"/>
                      <a:pt x="56383" y="391124"/>
                    </a:cubicBezTo>
                    <a:lnTo>
                      <a:pt x="56383" y="391124"/>
                    </a:lnTo>
                    <a:cubicBezTo>
                      <a:pt x="41430" y="391124"/>
                      <a:pt x="27088" y="385183"/>
                      <a:pt x="16514" y="374609"/>
                    </a:cubicBezTo>
                    <a:cubicBezTo>
                      <a:pt x="5940" y="364035"/>
                      <a:pt x="0" y="349694"/>
                      <a:pt x="0" y="334740"/>
                    </a:cubicBezTo>
                    <a:lnTo>
                      <a:pt x="0" y="56383"/>
                    </a:lnTo>
                    <a:cubicBezTo>
                      <a:pt x="0" y="25244"/>
                      <a:pt x="25244" y="0"/>
                      <a:pt x="56383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5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473" name="Google Shape;473;p2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5" name="Google Shape;475;p27"/>
          <p:cNvPicPr preferRelativeResize="0"/>
          <p:nvPr/>
        </p:nvPicPr>
        <p:blipFill rotWithShape="1">
          <a:blip r:embed="rId3">
            <a:alphaModFix/>
          </a:blip>
          <a:srcRect l="43907" t="38149" r="43909" b="43247"/>
          <a:stretch/>
        </p:blipFill>
        <p:spPr>
          <a:xfrm>
            <a:off x="1323207" y="1028700"/>
            <a:ext cx="2227999" cy="191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27"/>
          <p:cNvGrpSpPr/>
          <p:nvPr/>
        </p:nvGrpSpPr>
        <p:grpSpPr>
          <a:xfrm>
            <a:off x="3363167" y="1315180"/>
            <a:ext cx="11561666" cy="1465905"/>
            <a:chOff x="0" y="-9525"/>
            <a:chExt cx="15415554" cy="1954539"/>
          </a:xfrm>
        </p:grpSpPr>
        <p:sp>
          <p:nvSpPr>
            <p:cNvPr id="490" name="Google Shape;490;p27"/>
            <p:cNvSpPr txBox="1"/>
            <p:nvPr/>
          </p:nvSpPr>
          <p:spPr>
            <a:xfrm>
              <a:off x="0" y="-9525"/>
              <a:ext cx="15415554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 dirty="0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Team Members Page</a:t>
              </a:r>
              <a:endParaRPr dirty="0"/>
            </a:p>
          </p:txBody>
        </p:sp>
        <p:sp>
          <p:nvSpPr>
            <p:cNvPr id="491" name="Google Shape;491;p27"/>
            <p:cNvSpPr txBox="1"/>
            <p:nvPr/>
          </p:nvSpPr>
          <p:spPr>
            <a:xfrm>
              <a:off x="0" y="1421520"/>
              <a:ext cx="15415554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92" name="Google Shape;492;p27"/>
          <p:cNvGrpSpPr/>
          <p:nvPr/>
        </p:nvGrpSpPr>
        <p:grpSpPr>
          <a:xfrm>
            <a:off x="1759582" y="7979156"/>
            <a:ext cx="2429727" cy="922528"/>
            <a:chOff x="0" y="0"/>
            <a:chExt cx="3239636" cy="1230037"/>
          </a:xfrm>
        </p:grpSpPr>
        <p:sp>
          <p:nvSpPr>
            <p:cNvPr id="493" name="Google Shape;493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494" name="Google Shape;494;p27"/>
            <p:cNvSpPr txBox="1"/>
            <p:nvPr/>
          </p:nvSpPr>
          <p:spPr>
            <a:xfrm>
              <a:off x="0" y="706543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495" name="Google Shape;495;p27"/>
          <p:cNvGrpSpPr/>
          <p:nvPr/>
        </p:nvGrpSpPr>
        <p:grpSpPr>
          <a:xfrm>
            <a:off x="5712076" y="7975092"/>
            <a:ext cx="2429727" cy="927163"/>
            <a:chOff x="0" y="0"/>
            <a:chExt cx="3239636" cy="1236218"/>
          </a:xfrm>
        </p:grpSpPr>
        <p:sp>
          <p:nvSpPr>
            <p:cNvPr id="496" name="Google Shape;496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497" name="Google Shape;497;p27"/>
            <p:cNvSpPr txBox="1"/>
            <p:nvPr/>
          </p:nvSpPr>
          <p:spPr>
            <a:xfrm>
              <a:off x="0" y="712724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9810753" y="7979156"/>
            <a:ext cx="2429727" cy="922528"/>
            <a:chOff x="0" y="0"/>
            <a:chExt cx="3239636" cy="1230037"/>
          </a:xfrm>
        </p:grpSpPr>
        <p:sp>
          <p:nvSpPr>
            <p:cNvPr id="499" name="Google Shape;499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500" name="Google Shape;500;p27"/>
            <p:cNvSpPr txBox="1"/>
            <p:nvPr/>
          </p:nvSpPr>
          <p:spPr>
            <a:xfrm>
              <a:off x="0" y="706543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grpSp>
        <p:nvGrpSpPr>
          <p:cNvPr id="501" name="Google Shape;501;p27"/>
          <p:cNvGrpSpPr/>
          <p:nvPr/>
        </p:nvGrpSpPr>
        <p:grpSpPr>
          <a:xfrm>
            <a:off x="13909431" y="7979156"/>
            <a:ext cx="2429727" cy="922528"/>
            <a:chOff x="0" y="0"/>
            <a:chExt cx="3239636" cy="1230037"/>
          </a:xfrm>
        </p:grpSpPr>
        <p:sp>
          <p:nvSpPr>
            <p:cNvPr id="502" name="Google Shape;502;p27"/>
            <p:cNvSpPr txBox="1"/>
            <p:nvPr/>
          </p:nvSpPr>
          <p:spPr>
            <a:xfrm>
              <a:off x="0" y="0"/>
              <a:ext cx="323963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Name</a:t>
              </a:r>
              <a:endParaRPr/>
            </a:p>
          </p:txBody>
        </p:sp>
        <p:sp>
          <p:nvSpPr>
            <p:cNvPr id="503" name="Google Shape;503;p27"/>
            <p:cNvSpPr txBox="1"/>
            <p:nvPr/>
          </p:nvSpPr>
          <p:spPr>
            <a:xfrm>
              <a:off x="0" y="706543"/>
              <a:ext cx="3239636" cy="523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Title or Position</a:t>
              </a:r>
              <a:endParaRPr/>
            </a:p>
          </p:txBody>
        </p:sp>
      </p:grp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l="43907" t="38149" r="43909" b="43247"/>
          <a:stretch/>
        </p:blipFill>
        <p:spPr>
          <a:xfrm>
            <a:off x="14736732" y="1028700"/>
            <a:ext cx="2227999" cy="19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1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601" name="Google Shape;601;p31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3" name="Google Shape;603;p31"/>
          <p:cNvPicPr preferRelativeResize="0"/>
          <p:nvPr/>
        </p:nvPicPr>
        <p:blipFill rotWithShape="1">
          <a:blip r:embed="rId3">
            <a:alphaModFix/>
          </a:blip>
          <a:srcRect l="10786" t="22250" r="10880" b="22083"/>
          <a:stretch/>
        </p:blipFill>
        <p:spPr>
          <a:xfrm>
            <a:off x="5085451" y="833768"/>
            <a:ext cx="8098678" cy="3237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31"/>
          <p:cNvGrpSpPr/>
          <p:nvPr/>
        </p:nvGrpSpPr>
        <p:grpSpPr>
          <a:xfrm>
            <a:off x="421501" y="4519800"/>
            <a:ext cx="17444997" cy="5338243"/>
            <a:chOff x="0" y="3"/>
            <a:chExt cx="23259995" cy="7117657"/>
          </a:xfrm>
        </p:grpSpPr>
        <p:sp>
          <p:nvSpPr>
            <p:cNvPr id="605" name="Google Shape;605;p31"/>
            <p:cNvSpPr/>
            <p:nvPr/>
          </p:nvSpPr>
          <p:spPr>
            <a:xfrm>
              <a:off x="0" y="442612"/>
              <a:ext cx="23259995" cy="6675048"/>
            </a:xfrm>
            <a:custGeom>
              <a:avLst/>
              <a:gdLst/>
              <a:ahLst/>
              <a:cxnLst/>
              <a:rect l="l" t="t" r="r" b="b"/>
              <a:pathLst>
                <a:path w="4594567" h="1318528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39110"/>
                  </a:lnTo>
                  <a:cubicBezTo>
                    <a:pt x="43699" y="1239110"/>
                    <a:pt x="79418" y="1274449"/>
                    <a:pt x="79418" y="1318528"/>
                  </a:cubicBezTo>
                  <a:lnTo>
                    <a:pt x="4515149" y="1318528"/>
                  </a:lnTo>
                  <a:cubicBezTo>
                    <a:pt x="4515149" y="1274828"/>
                    <a:pt x="4550488" y="1239110"/>
                    <a:pt x="4594567" y="1239110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9FB6A2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67165" y="3"/>
              <a:ext cx="23118707" cy="1294213"/>
            </a:xfrm>
            <a:custGeom>
              <a:avLst/>
              <a:gdLst/>
              <a:ahLst/>
              <a:cxnLst/>
              <a:rect l="l" t="t" r="r" b="b"/>
              <a:pathLst>
                <a:path w="4539756" h="255647" extrusionOk="0">
                  <a:moveTo>
                    <a:pt x="0" y="0"/>
                  </a:moveTo>
                  <a:lnTo>
                    <a:pt x="4539756" y="0"/>
                  </a:lnTo>
                  <a:lnTo>
                    <a:pt x="4539756" y="255647"/>
                  </a:lnTo>
                  <a:lnTo>
                    <a:pt x="0" y="255647"/>
                  </a:lnTo>
                  <a:close/>
                </a:path>
              </a:pathLst>
            </a:custGeom>
            <a:solidFill>
              <a:srgbClr val="9FB6A2"/>
            </a:solidFill>
            <a:ln>
              <a:noFill/>
            </a:ln>
          </p:spPr>
        </p:sp>
      </p:grpSp>
      <p:grpSp>
        <p:nvGrpSpPr>
          <p:cNvPr id="607" name="Google Shape;607;p31"/>
          <p:cNvGrpSpPr/>
          <p:nvPr/>
        </p:nvGrpSpPr>
        <p:grpSpPr>
          <a:xfrm>
            <a:off x="622673" y="5190351"/>
            <a:ext cx="4318766" cy="3098635"/>
            <a:chOff x="0" y="-9525"/>
            <a:chExt cx="5758354" cy="4131513"/>
          </a:xfrm>
        </p:grpSpPr>
        <p:sp>
          <p:nvSpPr>
            <p:cNvPr id="608" name="Google Shape;608;p31"/>
            <p:cNvSpPr txBox="1"/>
            <p:nvPr/>
          </p:nvSpPr>
          <p:spPr>
            <a:xfrm>
              <a:off x="1986937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S</a:t>
              </a:r>
              <a:endParaRPr/>
            </a:p>
          </p:txBody>
        </p:sp>
        <p:sp>
          <p:nvSpPr>
            <p:cNvPr id="609" name="Google Shape;609;p31"/>
            <p:cNvSpPr txBox="1"/>
            <p:nvPr/>
          </p:nvSpPr>
          <p:spPr>
            <a:xfrm>
              <a:off x="741367" y="1490303"/>
              <a:ext cx="4275620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STRENGTHS</a:t>
              </a:r>
              <a:endParaRPr/>
            </a:p>
          </p:txBody>
        </p:sp>
        <p:sp>
          <p:nvSpPr>
            <p:cNvPr id="610" name="Google Shape;610;p31"/>
            <p:cNvSpPr txBox="1"/>
            <p:nvPr/>
          </p:nvSpPr>
          <p:spPr>
            <a:xfrm>
              <a:off x="0" y="2596295"/>
              <a:ext cx="5758354" cy="1525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you doing well?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sets you apart?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your good qualities?</a:t>
              </a:r>
              <a:endParaRPr/>
            </a:p>
          </p:txBody>
        </p:sp>
      </p:grpSp>
      <p:grpSp>
        <p:nvGrpSpPr>
          <p:cNvPr id="611" name="Google Shape;611;p31"/>
          <p:cNvGrpSpPr/>
          <p:nvPr/>
        </p:nvGrpSpPr>
        <p:grpSpPr>
          <a:xfrm>
            <a:off x="5111059" y="5190351"/>
            <a:ext cx="4068152" cy="3489160"/>
            <a:chOff x="0" y="-9525"/>
            <a:chExt cx="5424202" cy="4652213"/>
          </a:xfrm>
        </p:grpSpPr>
        <p:sp>
          <p:nvSpPr>
            <p:cNvPr id="612" name="Google Shape;612;p31"/>
            <p:cNvSpPr txBox="1"/>
            <p:nvPr/>
          </p:nvSpPr>
          <p:spPr>
            <a:xfrm>
              <a:off x="1819861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W</a:t>
              </a:r>
              <a:endParaRPr/>
            </a:p>
          </p:txBody>
        </p:sp>
        <p:sp>
          <p:nvSpPr>
            <p:cNvPr id="613" name="Google Shape;613;p31"/>
            <p:cNvSpPr txBox="1"/>
            <p:nvPr/>
          </p:nvSpPr>
          <p:spPr>
            <a:xfrm>
              <a:off x="574291" y="1490303"/>
              <a:ext cx="4275620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WEAKNESSES</a:t>
              </a:r>
              <a:endParaRPr/>
            </a:p>
          </p:txBody>
        </p:sp>
        <p:sp>
          <p:nvSpPr>
            <p:cNvPr id="614" name="Google Shape;614;p31"/>
            <p:cNvSpPr txBox="1"/>
            <p:nvPr/>
          </p:nvSpPr>
          <p:spPr>
            <a:xfrm>
              <a:off x="0" y="2596295"/>
              <a:ext cx="5424202" cy="2046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Where do you need to improve?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Are resources adequate?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do others do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better than you?</a:t>
              </a:r>
              <a:endParaRPr/>
            </a:p>
          </p:txBody>
        </p:sp>
      </p:grpSp>
      <p:grpSp>
        <p:nvGrpSpPr>
          <p:cNvPr id="615" name="Google Shape;615;p31"/>
          <p:cNvGrpSpPr/>
          <p:nvPr/>
        </p:nvGrpSpPr>
        <p:grpSpPr>
          <a:xfrm>
            <a:off x="9314479" y="5190351"/>
            <a:ext cx="3888876" cy="3098635"/>
            <a:chOff x="0" y="-9525"/>
            <a:chExt cx="5185168" cy="4131513"/>
          </a:xfrm>
        </p:grpSpPr>
        <p:sp>
          <p:nvSpPr>
            <p:cNvPr id="616" name="Google Shape;616;p31"/>
            <p:cNvSpPr txBox="1"/>
            <p:nvPr/>
          </p:nvSpPr>
          <p:spPr>
            <a:xfrm>
              <a:off x="1700344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O</a:t>
              </a:r>
              <a:endParaRPr/>
            </a:p>
          </p:txBody>
        </p:sp>
        <p:sp>
          <p:nvSpPr>
            <p:cNvPr id="617" name="Google Shape;617;p31"/>
            <p:cNvSpPr txBox="1"/>
            <p:nvPr/>
          </p:nvSpPr>
          <p:spPr>
            <a:xfrm>
              <a:off x="0" y="1490303"/>
              <a:ext cx="5185168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OPPORTUNITIES</a:t>
              </a:r>
              <a:endParaRPr/>
            </a:p>
          </p:txBody>
        </p:sp>
        <p:sp>
          <p:nvSpPr>
            <p:cNvPr id="618" name="Google Shape;618;p31"/>
            <p:cNvSpPr txBox="1"/>
            <p:nvPr/>
          </p:nvSpPr>
          <p:spPr>
            <a:xfrm>
              <a:off x="0" y="2596295"/>
              <a:ext cx="5185168" cy="1525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your goals?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Are demands shifting?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How can it be improved?</a:t>
              </a:r>
              <a:endParaRPr/>
            </a:p>
          </p:txBody>
        </p:sp>
      </p:grpSp>
      <p:grpSp>
        <p:nvGrpSpPr>
          <p:cNvPr id="619" name="Google Shape;619;p31"/>
          <p:cNvGrpSpPr/>
          <p:nvPr/>
        </p:nvGrpSpPr>
        <p:grpSpPr>
          <a:xfrm>
            <a:off x="13332958" y="5190351"/>
            <a:ext cx="3926342" cy="3489160"/>
            <a:chOff x="0" y="-9525"/>
            <a:chExt cx="5235123" cy="4652213"/>
          </a:xfrm>
        </p:grpSpPr>
        <p:sp>
          <p:nvSpPr>
            <p:cNvPr id="620" name="Google Shape;620;p31"/>
            <p:cNvSpPr txBox="1"/>
            <p:nvPr/>
          </p:nvSpPr>
          <p:spPr>
            <a:xfrm>
              <a:off x="1725321" y="-9525"/>
              <a:ext cx="1784480" cy="1258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199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T</a:t>
              </a:r>
              <a:endParaRPr/>
            </a:p>
          </p:txBody>
        </p:sp>
        <p:sp>
          <p:nvSpPr>
            <p:cNvPr id="621" name="Google Shape;621;p31"/>
            <p:cNvSpPr txBox="1"/>
            <p:nvPr/>
          </p:nvSpPr>
          <p:spPr>
            <a:xfrm>
              <a:off x="479751" y="1490303"/>
              <a:ext cx="4275620" cy="699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Sriracha"/>
                  <a:ea typeface="Sriracha"/>
                  <a:cs typeface="Sriracha"/>
                  <a:sym typeface="Sriracha"/>
                </a:rPr>
                <a:t>THREATS</a:t>
              </a:r>
              <a:endParaRPr/>
            </a:p>
          </p:txBody>
        </p:sp>
        <p:sp>
          <p:nvSpPr>
            <p:cNvPr id="622" name="Google Shape;622;p31"/>
            <p:cNvSpPr txBox="1"/>
            <p:nvPr/>
          </p:nvSpPr>
          <p:spPr>
            <a:xfrm>
              <a:off x="0" y="2596295"/>
              <a:ext cx="5235123" cy="2046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the blockers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you're facing? 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are factors outside</a:t>
              </a:r>
              <a:endParaRPr/>
            </a:p>
            <a:p>
              <a:pPr marL="0" marR="0" lvl="1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of your control?</a:t>
              </a:r>
              <a:endParaRPr/>
            </a:p>
          </p:txBody>
        </p:sp>
      </p:grpSp>
      <p:cxnSp>
        <p:nvCxnSpPr>
          <p:cNvPr id="623" name="Google Shape;623;p31"/>
          <p:cNvCxnSpPr/>
          <p:nvPr/>
        </p:nvCxnSpPr>
        <p:spPr>
          <a:xfrm>
            <a:off x="421501" y="4519798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0"/>
          <p:cNvPicPr preferRelativeResize="0"/>
          <p:nvPr/>
        </p:nvPicPr>
        <p:blipFill rotWithShape="1">
          <a:blip r:embed="rId3">
            <a:alphaModFix/>
          </a:blip>
          <a:srcRect l="18275" t="55740" r="55820" b="23615"/>
          <a:stretch/>
        </p:blipFill>
        <p:spPr>
          <a:xfrm>
            <a:off x="14493221" y="7246031"/>
            <a:ext cx="4737451" cy="21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12173" y="2952617"/>
            <a:ext cx="4344205" cy="357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46666" y="-2551564"/>
            <a:ext cx="6682669" cy="51031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0"/>
          <p:cNvGrpSpPr/>
          <p:nvPr/>
        </p:nvGrpSpPr>
        <p:grpSpPr>
          <a:xfrm rot="-5400000">
            <a:off x="4357128" y="-1385903"/>
            <a:ext cx="9573746" cy="12914145"/>
            <a:chOff x="0" y="0"/>
            <a:chExt cx="12764994" cy="17218861"/>
          </a:xfrm>
        </p:grpSpPr>
        <p:grpSp>
          <p:nvGrpSpPr>
            <p:cNvPr id="310" name="Google Shape;310;p20"/>
            <p:cNvGrpSpPr/>
            <p:nvPr/>
          </p:nvGrpSpPr>
          <p:grpSpPr>
            <a:xfrm rot="5400000">
              <a:off x="-2226933" y="2226933"/>
              <a:ext cx="17218861" cy="12764994"/>
              <a:chOff x="0" y="-38100"/>
              <a:chExt cx="3401256" cy="2521480"/>
            </a:xfrm>
          </p:grpSpPr>
          <p:sp>
            <p:nvSpPr>
              <p:cNvPr id="311" name="Google Shape;311;p20"/>
              <p:cNvSpPr/>
              <p:nvPr/>
            </p:nvSpPr>
            <p:spPr>
              <a:xfrm>
                <a:off x="0" y="0"/>
                <a:ext cx="3401256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3401256" h="2483380" extrusionOk="0">
                    <a:moveTo>
                      <a:pt x="3321838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3321838" y="2483380"/>
                    </a:lnTo>
                    <a:cubicBezTo>
                      <a:pt x="3321838" y="2439681"/>
                      <a:pt x="3357177" y="2403962"/>
                      <a:pt x="3401256" y="2403962"/>
                    </a:cubicBezTo>
                    <a:lnTo>
                      <a:pt x="3401256" y="79418"/>
                    </a:lnTo>
                    <a:cubicBezTo>
                      <a:pt x="3357557" y="79418"/>
                      <a:pt x="3321838" y="44079"/>
                      <a:pt x="3321838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0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20"/>
            <p:cNvGrpSpPr/>
            <p:nvPr/>
          </p:nvGrpSpPr>
          <p:grpSpPr>
            <a:xfrm>
              <a:off x="11076499" y="4463033"/>
              <a:ext cx="857404" cy="861247"/>
              <a:chOff x="1813" y="0"/>
              <a:chExt cx="809173" cy="812800"/>
            </a:xfrm>
          </p:grpSpPr>
          <p:sp>
            <p:nvSpPr>
              <p:cNvPr id="314" name="Google Shape;314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20"/>
            <p:cNvGrpSpPr/>
            <p:nvPr/>
          </p:nvGrpSpPr>
          <p:grpSpPr>
            <a:xfrm>
              <a:off x="11076499" y="9417398"/>
              <a:ext cx="857404" cy="861247"/>
              <a:chOff x="1813" y="0"/>
              <a:chExt cx="809173" cy="812800"/>
            </a:xfrm>
          </p:grpSpPr>
          <p:sp>
            <p:nvSpPr>
              <p:cNvPr id="317" name="Google Shape;317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20"/>
            <p:cNvGrpSpPr/>
            <p:nvPr/>
          </p:nvGrpSpPr>
          <p:grpSpPr>
            <a:xfrm>
              <a:off x="11076499" y="6940216"/>
              <a:ext cx="857404" cy="861247"/>
              <a:chOff x="1813" y="0"/>
              <a:chExt cx="809173" cy="812800"/>
            </a:xfrm>
          </p:grpSpPr>
          <p:sp>
            <p:nvSpPr>
              <p:cNvPr id="320" name="Google Shape;320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20"/>
            <p:cNvGrpSpPr/>
            <p:nvPr/>
          </p:nvGrpSpPr>
          <p:grpSpPr>
            <a:xfrm>
              <a:off x="11076499" y="11894580"/>
              <a:ext cx="857404" cy="861247"/>
              <a:chOff x="1813" y="0"/>
              <a:chExt cx="809173" cy="812800"/>
            </a:xfrm>
          </p:grpSpPr>
          <p:sp>
            <p:nvSpPr>
              <p:cNvPr id="323" name="Google Shape;323;p2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0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325" name="Google Shape;325;p20"/>
          <p:cNvGraphicFramePr/>
          <p:nvPr/>
        </p:nvGraphicFramePr>
        <p:xfrm>
          <a:off x="3603309" y="2952617"/>
          <a:ext cx="11081375" cy="6657975"/>
        </p:xfrm>
        <a:graphic>
          <a:graphicData uri="http://schemas.openxmlformats.org/drawingml/2006/table">
            <a:tbl>
              <a:tblPr>
                <a:noFill/>
                <a:tableStyleId>{5FC2D61F-A503-4127-A33E-5B924C992E9B}</a:tableStyleId>
              </a:tblPr>
              <a:tblGrid>
                <a:gridCol w="436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Add a main point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Elaborate on what you want to discuss.</a:t>
                      </a:r>
                      <a:endParaRPr sz="1100" u="none" strike="noStrike" cap="none"/>
                    </a:p>
                  </a:txBody>
                  <a:tcPr marL="254450" marR="254450" marT="254450" marB="2544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6" name="Google Shape;326;p20"/>
          <p:cNvSpPr txBox="1"/>
          <p:nvPr/>
        </p:nvSpPr>
        <p:spPr>
          <a:xfrm>
            <a:off x="3362371" y="1904534"/>
            <a:ext cx="11563257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9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274" name="Google Shape;274;p19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275" name="Google Shape;275;p19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19"/>
            <p:cNvGrpSpPr/>
            <p:nvPr/>
          </p:nvGrpSpPr>
          <p:grpSpPr>
            <a:xfrm>
              <a:off x="551933" y="2139659"/>
              <a:ext cx="857404" cy="861247"/>
              <a:chOff x="1813" y="0"/>
              <a:chExt cx="809173" cy="8128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19"/>
            <p:cNvGrpSpPr/>
            <p:nvPr/>
          </p:nvGrpSpPr>
          <p:grpSpPr>
            <a:xfrm>
              <a:off x="551933" y="7094024"/>
              <a:ext cx="857404" cy="861247"/>
              <a:chOff x="1813" y="0"/>
              <a:chExt cx="809173" cy="812800"/>
            </a:xfrm>
          </p:grpSpPr>
          <p:sp>
            <p:nvSpPr>
              <p:cNvPr id="281" name="Google Shape;281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19"/>
            <p:cNvGrpSpPr/>
            <p:nvPr/>
          </p:nvGrpSpPr>
          <p:grpSpPr>
            <a:xfrm>
              <a:off x="551933" y="4616842"/>
              <a:ext cx="857404" cy="861247"/>
              <a:chOff x="1813" y="0"/>
              <a:chExt cx="809173" cy="812800"/>
            </a:xfrm>
          </p:grpSpPr>
          <p:sp>
            <p:nvSpPr>
              <p:cNvPr id="284" name="Google Shape;284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19"/>
            <p:cNvGrpSpPr/>
            <p:nvPr/>
          </p:nvGrpSpPr>
          <p:grpSpPr>
            <a:xfrm>
              <a:off x="551933" y="9571206"/>
              <a:ext cx="857404" cy="861247"/>
              <a:chOff x="1813" y="0"/>
              <a:chExt cx="809173" cy="812800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9" name="Google Shape;28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3018" y="3671986"/>
            <a:ext cx="2361702" cy="244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00881" y="3575721"/>
            <a:ext cx="2638737" cy="263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18007" y="4335216"/>
            <a:ext cx="2609584" cy="111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2729511" y="1449353"/>
            <a:ext cx="13781478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 dirty="0"/>
          </a:p>
        </p:txBody>
      </p:sp>
      <p:grpSp>
        <p:nvGrpSpPr>
          <p:cNvPr id="293" name="Google Shape;293;p19"/>
          <p:cNvGrpSpPr/>
          <p:nvPr/>
        </p:nvGrpSpPr>
        <p:grpSpPr>
          <a:xfrm>
            <a:off x="2021807" y="6493047"/>
            <a:ext cx="4584151" cy="1455498"/>
            <a:chOff x="0" y="0"/>
            <a:chExt cx="6112200" cy="1940664"/>
          </a:xfrm>
        </p:grpSpPr>
        <p:sp>
          <p:nvSpPr>
            <p:cNvPr id="294" name="Google Shape;294;p19"/>
            <p:cNvSpPr txBox="1"/>
            <p:nvPr/>
          </p:nvSpPr>
          <p:spPr>
            <a:xfrm>
              <a:off x="0" y="0"/>
              <a:ext cx="611216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0" y="902064"/>
              <a:ext cx="61122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you want to discuss. </a:t>
              </a:r>
              <a:endParaRPr/>
            </a:p>
          </p:txBody>
        </p:sp>
      </p:grpSp>
      <p:grpSp>
        <p:nvGrpSpPr>
          <p:cNvPr id="296" name="Google Shape;296;p19"/>
          <p:cNvGrpSpPr/>
          <p:nvPr/>
        </p:nvGrpSpPr>
        <p:grpSpPr>
          <a:xfrm>
            <a:off x="7328188" y="6493047"/>
            <a:ext cx="4584151" cy="1455498"/>
            <a:chOff x="0" y="0"/>
            <a:chExt cx="6112200" cy="1940664"/>
          </a:xfrm>
        </p:grpSpPr>
        <p:sp>
          <p:nvSpPr>
            <p:cNvPr id="297" name="Google Shape;297;p19"/>
            <p:cNvSpPr txBox="1"/>
            <p:nvPr/>
          </p:nvSpPr>
          <p:spPr>
            <a:xfrm>
              <a:off x="0" y="0"/>
              <a:ext cx="611216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298" name="Google Shape;298;p19"/>
            <p:cNvSpPr txBox="1"/>
            <p:nvPr/>
          </p:nvSpPr>
          <p:spPr>
            <a:xfrm>
              <a:off x="0" y="902064"/>
              <a:ext cx="61122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you want to discuss. </a:t>
              </a:r>
              <a:endParaRPr/>
            </a:p>
          </p:txBody>
        </p:sp>
      </p:grpSp>
      <p:grpSp>
        <p:nvGrpSpPr>
          <p:cNvPr id="299" name="Google Shape;299;p19"/>
          <p:cNvGrpSpPr/>
          <p:nvPr/>
        </p:nvGrpSpPr>
        <p:grpSpPr>
          <a:xfrm>
            <a:off x="12634569" y="6493047"/>
            <a:ext cx="4584151" cy="1455498"/>
            <a:chOff x="0" y="0"/>
            <a:chExt cx="6112200" cy="1940664"/>
          </a:xfrm>
        </p:grpSpPr>
        <p:sp>
          <p:nvSpPr>
            <p:cNvPr id="300" name="Google Shape;300;p19"/>
            <p:cNvSpPr txBox="1"/>
            <p:nvPr/>
          </p:nvSpPr>
          <p:spPr>
            <a:xfrm>
              <a:off x="0" y="0"/>
              <a:ext cx="6112166" cy="661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>
                  <a:solidFill>
                    <a:srgbClr val="3A7D4D"/>
                  </a:solidFill>
                  <a:latin typeface="Sriracha"/>
                  <a:ea typeface="Sriracha"/>
                  <a:cs typeface="Sriracha"/>
                  <a:sym typeface="Sriracha"/>
                </a:rPr>
                <a:t>ADD A MAIN POINT</a:t>
              </a:r>
              <a:endParaRPr/>
            </a:p>
          </p:txBody>
        </p:sp>
        <p:sp>
          <p:nvSpPr>
            <p:cNvPr id="301" name="Google Shape;301;p19"/>
            <p:cNvSpPr txBox="1"/>
            <p:nvPr/>
          </p:nvSpPr>
          <p:spPr>
            <a:xfrm>
              <a:off x="0" y="902064"/>
              <a:ext cx="61122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Briefly elaborate on</a:t>
              </a:r>
              <a:endParaRPr/>
            </a:p>
            <a:p>
              <a:pPr marL="0" marR="0" lvl="1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1" i="0" u="none" strike="noStrike" cap="none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23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392" name="Google Shape;392;p23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94" name="Google Shape;394;p23"/>
          <p:cNvGraphicFramePr/>
          <p:nvPr/>
        </p:nvGraphicFramePr>
        <p:xfrm>
          <a:off x="473957" y="2724524"/>
          <a:ext cx="17344600" cy="7051050"/>
        </p:xfrm>
        <a:graphic>
          <a:graphicData uri="http://schemas.openxmlformats.org/drawingml/2006/table">
            <a:tbl>
              <a:tblPr>
                <a:noFill/>
                <a:tableStyleId>{5FC2D61F-A503-4127-A33E-5B924C992E9B}</a:tableStyleId>
              </a:tblPr>
              <a:tblGrid>
                <a:gridCol w="41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1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B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3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5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99" b="1" u="none" strike="noStrike" cap="none">
                          <a:solidFill>
                            <a:srgbClr val="3A7D4D"/>
                          </a:solidFill>
                          <a:latin typeface="Sriracha"/>
                          <a:ea typeface="Sriracha"/>
                          <a:cs typeface="Sriracha"/>
                          <a:sym typeface="Sriracha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4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u="none" strike="noStrike" cap="none">
                          <a:solidFill>
                            <a:srgbClr val="3A7D4D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0" cap="flat" cmpd="sng">
                      <a:solidFill>
                        <a:srgbClr val="3A7D4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5" name="Google Shape;395;p23"/>
          <p:cNvSpPr txBox="1"/>
          <p:nvPr/>
        </p:nvSpPr>
        <p:spPr>
          <a:xfrm>
            <a:off x="1028700" y="1162839"/>
            <a:ext cx="16230600" cy="94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 b="1" i="0" u="none" strike="noStrike" cap="none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Write Your Topic or Idea</a:t>
            </a:r>
            <a:endParaRPr/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2469" y="1028700"/>
            <a:ext cx="813292" cy="133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78648" y="917525"/>
            <a:ext cx="1422761" cy="144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7" name="Google Shape;217;p17"/>
          <p:cNvCxnSpPr/>
          <p:nvPr/>
        </p:nvCxnSpPr>
        <p:spPr>
          <a:xfrm>
            <a:off x="421501" y="5091112"/>
            <a:ext cx="17444998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17"/>
          <p:cNvSpPr/>
          <p:nvPr/>
        </p:nvSpPr>
        <p:spPr>
          <a:xfrm>
            <a:off x="6252425" y="1227775"/>
            <a:ext cx="11031555" cy="7801023"/>
          </a:xfrm>
          <a:custGeom>
            <a:avLst/>
            <a:gdLst/>
            <a:ahLst/>
            <a:cxnLst/>
            <a:rect l="l" t="t" r="r" b="b"/>
            <a:pathLst>
              <a:path w="2076528" h="2085835" extrusionOk="0">
                <a:moveTo>
                  <a:pt x="1038264" y="0"/>
                </a:moveTo>
                <a:cubicBezTo>
                  <a:pt x="1612431" y="2568"/>
                  <a:pt x="2076528" y="468745"/>
                  <a:pt x="2076528" y="1042918"/>
                </a:cubicBezTo>
                <a:cubicBezTo>
                  <a:pt x="2076528" y="1617090"/>
                  <a:pt x="1612431" y="2083268"/>
                  <a:pt x="1038264" y="2085835"/>
                </a:cubicBezTo>
                <a:cubicBezTo>
                  <a:pt x="464097" y="2083268"/>
                  <a:pt x="0" y="1617090"/>
                  <a:pt x="0" y="1042918"/>
                </a:cubicBezTo>
                <a:cubicBezTo>
                  <a:pt x="0" y="468745"/>
                  <a:pt x="464097" y="2568"/>
                  <a:pt x="103826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17"/>
          <p:cNvPicPr preferRelativeResize="0"/>
          <p:nvPr/>
        </p:nvPicPr>
        <p:blipFill rotWithShape="1">
          <a:blip r:embed="rId3">
            <a:alphaModFix/>
          </a:blip>
          <a:srcRect l="19991" t="12080" r="19991" b="12087"/>
          <a:stretch/>
        </p:blipFill>
        <p:spPr>
          <a:xfrm>
            <a:off x="6280224" y="1229500"/>
            <a:ext cx="10975954" cy="780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7"/>
          <p:cNvSpPr txBox="1"/>
          <p:nvPr/>
        </p:nvSpPr>
        <p:spPr>
          <a:xfrm>
            <a:off x="6469680" y="1166701"/>
            <a:ext cx="2507457" cy="279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9677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1156977" y="5889930"/>
            <a:ext cx="6030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b="1" i="0" u="none" strike="noStrike" cap="none" dirty="0">
                <a:solidFill>
                  <a:srgbClr val="3A7D4D"/>
                </a:solidFill>
                <a:latin typeface="Sriracha"/>
                <a:ea typeface="Sriracha"/>
                <a:cs typeface="Sriracha"/>
                <a:sym typeface="Sriracha"/>
              </a:rPr>
              <a:t>主題動機</a:t>
            </a:r>
            <a:endParaRPr sz="2800" dirty="0"/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9747" y="1641243"/>
            <a:ext cx="4643157" cy="3393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17"/>
          <p:cNvGrpSpPr/>
          <p:nvPr/>
        </p:nvGrpSpPr>
        <p:grpSpPr>
          <a:xfrm>
            <a:off x="835451" y="2033702"/>
            <a:ext cx="643053" cy="645935"/>
            <a:chOff x="1813" y="0"/>
            <a:chExt cx="809173" cy="812800"/>
          </a:xfrm>
        </p:grpSpPr>
        <p:sp>
          <p:nvSpPr>
            <p:cNvPr id="228" name="Google Shape;22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835451" y="3891589"/>
            <a:ext cx="643053" cy="645935"/>
            <a:chOff x="1813" y="0"/>
            <a:chExt cx="809173" cy="812800"/>
          </a:xfrm>
        </p:grpSpPr>
        <p:sp>
          <p:nvSpPr>
            <p:cNvPr id="231" name="Google Shape;231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26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450" name="Google Shape;450;p2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26"/>
          <p:cNvSpPr txBox="1"/>
          <p:nvPr/>
        </p:nvSpPr>
        <p:spPr>
          <a:xfrm>
            <a:off x="7048153" y="1217071"/>
            <a:ext cx="4191692" cy="150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8000" b="1" dirty="0">
                <a:solidFill>
                  <a:srgbClr val="3A7D4D"/>
                </a:solidFill>
                <a:latin typeface="Sriracha"/>
                <a:sym typeface="Sriracha"/>
              </a:rPr>
              <a:t>主題動機</a:t>
            </a:r>
            <a:endParaRPr sz="2000" dirty="0"/>
          </a:p>
        </p:txBody>
      </p:sp>
      <p:pic>
        <p:nvPicPr>
          <p:cNvPr id="458" name="Google Shape;45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700" y="931315"/>
            <a:ext cx="689295" cy="70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58530" y="8862831"/>
            <a:ext cx="689295" cy="70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613" y="8862831"/>
            <a:ext cx="689295" cy="70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6"/>
          <p:cNvPicPr preferRelativeResize="0"/>
          <p:nvPr/>
        </p:nvPicPr>
        <p:blipFill rotWithShape="1">
          <a:blip r:embed="rId4">
            <a:alphaModFix/>
          </a:blip>
          <a:srcRect r="44079" b="21639"/>
          <a:stretch/>
        </p:blipFill>
        <p:spPr>
          <a:xfrm>
            <a:off x="14600642" y="790792"/>
            <a:ext cx="3216496" cy="352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461E936-AFFE-07E3-80FF-F83C9AD9FA73}"/>
              </a:ext>
            </a:extLst>
          </p:cNvPr>
          <p:cNvSpPr txBox="1"/>
          <p:nvPr/>
        </p:nvSpPr>
        <p:spPr>
          <a:xfrm>
            <a:off x="1664493" y="3105362"/>
            <a:ext cx="149590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250000"/>
              </a:lnSpc>
              <a:buClr>
                <a:srgbClr val="205930"/>
              </a:buClr>
              <a:buFont typeface="Wingdings" panose="05000000000000000000" pitchFamily="2" charset="2"/>
              <a:buChar char="n"/>
            </a:pPr>
            <a:r>
              <a:rPr lang="en-US" altLang="zh-TW" sz="3600" b="1" dirty="0">
                <a:solidFill>
                  <a:srgbClr val="205930"/>
                </a:solidFill>
              </a:rPr>
              <a:t>APP</a:t>
            </a:r>
            <a:r>
              <a:rPr lang="zh-TW" altLang="en-US" sz="3600" b="1" dirty="0">
                <a:solidFill>
                  <a:srgbClr val="205930"/>
                </a:solidFill>
              </a:rPr>
              <a:t>程式設計課程需要</a:t>
            </a:r>
            <a:endParaRPr lang="en-US" altLang="zh-TW" sz="3600" b="1" dirty="0">
              <a:solidFill>
                <a:srgbClr val="205930"/>
              </a:solidFill>
            </a:endParaRPr>
          </a:p>
          <a:p>
            <a:pPr lvl="2" algn="ctr">
              <a:buClr>
                <a:srgbClr val="205930"/>
              </a:buClr>
            </a:pPr>
            <a:r>
              <a:rPr lang="en-US" altLang="zh-TW" sz="3600" b="1" dirty="0">
                <a:solidFill>
                  <a:srgbClr val="205930"/>
                </a:solidFill>
              </a:rPr>
              <a:t>	</a:t>
            </a:r>
            <a:r>
              <a:rPr lang="zh-TW" altLang="en-US" sz="3600" b="1" dirty="0">
                <a:solidFill>
                  <a:srgbClr val="205930"/>
                </a:solidFill>
              </a:rPr>
              <a:t>想要做載具，可是沒有發票辨識</a:t>
            </a:r>
            <a:r>
              <a:rPr lang="en-US" altLang="zh-TW" sz="3600" b="1" dirty="0">
                <a:solidFill>
                  <a:srgbClr val="205930"/>
                </a:solidFill>
              </a:rPr>
              <a:t>API</a:t>
            </a:r>
          </a:p>
          <a:p>
            <a:pPr lvl="2" algn="ctr">
              <a:buClr>
                <a:srgbClr val="205930"/>
              </a:buClr>
            </a:pPr>
            <a:endParaRPr lang="en-US" altLang="zh-TW" sz="3600" b="1" dirty="0">
              <a:solidFill>
                <a:srgbClr val="205930"/>
              </a:solidFill>
            </a:endParaRPr>
          </a:p>
          <a:p>
            <a:pPr lvl="2" algn="ctr">
              <a:buClr>
                <a:srgbClr val="205930"/>
              </a:buClr>
            </a:pPr>
            <a:endParaRPr lang="en-US" altLang="zh-TW" sz="3600" b="1" dirty="0">
              <a:solidFill>
                <a:srgbClr val="205930"/>
              </a:solidFill>
            </a:endParaRPr>
          </a:p>
          <a:p>
            <a:pPr marL="571500" indent="-571500" algn="ctr">
              <a:lnSpc>
                <a:spcPct val="250000"/>
              </a:lnSpc>
              <a:buClr>
                <a:srgbClr val="205930"/>
              </a:buClr>
              <a:buFont typeface="Wingdings" panose="05000000000000000000" pitchFamily="2" charset="2"/>
              <a:buChar char="n"/>
            </a:pPr>
            <a:r>
              <a:rPr lang="zh-TW" altLang="en-US" sz="3600" b="1" dirty="0">
                <a:solidFill>
                  <a:srgbClr val="205930"/>
                </a:solidFill>
              </a:rPr>
              <a:t>課程教學內容</a:t>
            </a:r>
            <a:endParaRPr lang="en-US" altLang="zh-TW" sz="3600" b="1" dirty="0">
              <a:solidFill>
                <a:srgbClr val="205930"/>
              </a:solidFill>
            </a:endParaRPr>
          </a:p>
          <a:p>
            <a:pPr algn="ctr">
              <a:buClr>
                <a:srgbClr val="205930"/>
              </a:buClr>
            </a:pPr>
            <a:r>
              <a:rPr lang="en-US" altLang="zh-TW" sz="3600" b="1" dirty="0">
                <a:solidFill>
                  <a:srgbClr val="205930"/>
                </a:solidFill>
              </a:rPr>
              <a:t>	</a:t>
            </a:r>
            <a:r>
              <a:rPr lang="zh-TW" altLang="en-US" sz="3600" b="1" dirty="0">
                <a:solidFill>
                  <a:srgbClr val="205930"/>
                </a:solidFill>
              </a:rPr>
              <a:t>上學期修過機器學習，今年想做不一樣的 </a:t>
            </a:r>
            <a:r>
              <a:rPr lang="en-US" altLang="zh-TW" sz="3600" b="1" dirty="0">
                <a:solidFill>
                  <a:srgbClr val="205930"/>
                </a:solidFill>
              </a:rPr>
              <a:t>=&gt;</a:t>
            </a:r>
            <a:r>
              <a:rPr lang="zh-TW" altLang="en-US" sz="3600" b="1" dirty="0">
                <a:solidFill>
                  <a:srgbClr val="205930"/>
                </a:solidFill>
              </a:rPr>
              <a:t> 非監督式學習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7"/>
          <p:cNvGrpSpPr/>
          <p:nvPr/>
        </p:nvGrpSpPr>
        <p:grpSpPr>
          <a:xfrm>
            <a:off x="421501" y="284297"/>
            <a:ext cx="17444998" cy="9573746"/>
            <a:chOff x="0" y="-38100"/>
            <a:chExt cx="4594567" cy="2521480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7" name="Google Shape;217;p17"/>
          <p:cNvCxnSpPr>
            <a:cxnSpLocks/>
          </p:cNvCxnSpPr>
          <p:nvPr/>
        </p:nvCxnSpPr>
        <p:spPr>
          <a:xfrm>
            <a:off x="421501" y="5091112"/>
            <a:ext cx="5830924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17"/>
          <p:cNvSpPr txBox="1"/>
          <p:nvPr/>
        </p:nvSpPr>
        <p:spPr>
          <a:xfrm>
            <a:off x="2614033" y="2819439"/>
            <a:ext cx="6030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600" b="1" dirty="0">
                <a:solidFill>
                  <a:srgbClr val="3A7D4D"/>
                </a:solidFill>
                <a:latin typeface="Sriracha"/>
                <a:sym typeface="Sriracha"/>
              </a:rPr>
              <a:t>執行策略</a:t>
            </a:r>
            <a:endParaRPr sz="2800" dirty="0"/>
          </a:p>
        </p:txBody>
      </p:sp>
      <p:grpSp>
        <p:nvGrpSpPr>
          <p:cNvPr id="227" name="Google Shape;227;p17"/>
          <p:cNvGrpSpPr/>
          <p:nvPr/>
        </p:nvGrpSpPr>
        <p:grpSpPr>
          <a:xfrm>
            <a:off x="835451" y="2033702"/>
            <a:ext cx="643053" cy="645935"/>
            <a:chOff x="1813" y="0"/>
            <a:chExt cx="809173" cy="812800"/>
          </a:xfrm>
        </p:grpSpPr>
        <p:sp>
          <p:nvSpPr>
            <p:cNvPr id="228" name="Google Shape;228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835451" y="3891589"/>
            <a:ext cx="643053" cy="645935"/>
            <a:chOff x="1813" y="0"/>
            <a:chExt cx="809173" cy="812800"/>
          </a:xfrm>
        </p:grpSpPr>
        <p:sp>
          <p:nvSpPr>
            <p:cNvPr id="231" name="Google Shape;231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898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603;p31">
            <a:extLst>
              <a:ext uri="{FF2B5EF4-FFF2-40B4-BE49-F238E27FC236}">
                <a16:creationId xmlns:a16="http://schemas.microsoft.com/office/drawing/2014/main" id="{C758DCB3-8B48-2811-A0FF-55ACE4C694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786" t="22250" r="10880" b="22083"/>
          <a:stretch/>
        </p:blipFill>
        <p:spPr>
          <a:xfrm>
            <a:off x="7718863" y="3085995"/>
            <a:ext cx="8098678" cy="3237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217;p17">
            <a:extLst>
              <a:ext uri="{FF2B5EF4-FFF2-40B4-BE49-F238E27FC236}">
                <a16:creationId xmlns:a16="http://schemas.microsoft.com/office/drawing/2014/main" id="{07208856-1680-F5C7-6CCD-755CAC09785B}"/>
              </a:ext>
            </a:extLst>
          </p:cNvPr>
          <p:cNvCxnSpPr>
            <a:cxnSpLocks/>
          </p:cNvCxnSpPr>
          <p:nvPr/>
        </p:nvCxnSpPr>
        <p:spPr>
          <a:xfrm>
            <a:off x="17283980" y="5143500"/>
            <a:ext cx="582519" cy="0"/>
          </a:xfrm>
          <a:prstGeom prst="straightConnector1">
            <a:avLst/>
          </a:prstGeom>
          <a:noFill/>
          <a:ln w="104775" cap="flat" cmpd="sng">
            <a:solidFill>
              <a:srgbClr val="3A7D4D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9214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28"/>
          <p:cNvGrpSpPr/>
          <p:nvPr/>
        </p:nvGrpSpPr>
        <p:grpSpPr>
          <a:xfrm>
            <a:off x="421501" y="284297"/>
            <a:ext cx="17444998" cy="9573746"/>
            <a:chOff x="0" y="-192881"/>
            <a:chExt cx="23259997" cy="12764994"/>
          </a:xfrm>
        </p:grpSpPr>
        <p:grpSp>
          <p:nvGrpSpPr>
            <p:cNvPr id="511" name="Google Shape;511;p28"/>
            <p:cNvGrpSpPr/>
            <p:nvPr/>
          </p:nvGrpSpPr>
          <p:grpSpPr>
            <a:xfrm>
              <a:off x="0" y="-192881"/>
              <a:ext cx="23259997" cy="12764994"/>
              <a:chOff x="0" y="-38100"/>
              <a:chExt cx="4594567" cy="2521480"/>
            </a:xfrm>
          </p:grpSpPr>
          <p:sp>
            <p:nvSpPr>
              <p:cNvPr id="512" name="Google Shape;512;p28"/>
              <p:cNvSpPr/>
              <p:nvPr/>
            </p:nvSpPr>
            <p:spPr>
              <a:xfrm>
                <a:off x="0" y="0"/>
                <a:ext cx="4594567" cy="248338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2483380" extrusionOk="0">
                    <a:moveTo>
                      <a:pt x="4515149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03962"/>
                    </a:lnTo>
                    <a:cubicBezTo>
                      <a:pt x="43699" y="2403962"/>
                      <a:pt x="79418" y="2439301"/>
                      <a:pt x="79418" y="2483380"/>
                    </a:cubicBezTo>
                    <a:lnTo>
                      <a:pt x="4515149" y="2483380"/>
                    </a:lnTo>
                    <a:cubicBezTo>
                      <a:pt x="4515149" y="2439681"/>
                      <a:pt x="4550488" y="2403962"/>
                      <a:pt x="4594567" y="2403962"/>
                    </a:cubicBezTo>
                    <a:lnTo>
                      <a:pt x="4594567" y="79418"/>
                    </a:lnTo>
                    <a:cubicBezTo>
                      <a:pt x="4550868" y="79418"/>
                      <a:pt x="4515149" y="44079"/>
                      <a:pt x="4515149" y="0"/>
                    </a:cubicBezTo>
                    <a:close/>
                  </a:path>
                </a:pathLst>
              </a:custGeom>
              <a:solidFill>
                <a:srgbClr val="EBEAE6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8"/>
              <p:cNvSpPr txBox="1"/>
              <p:nvPr/>
            </p:nvSpPr>
            <p:spPr>
              <a:xfrm>
                <a:off x="38100" y="-38100"/>
                <a:ext cx="7366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4" name="Google Shape;514;p28"/>
            <p:cNvGrpSpPr/>
            <p:nvPr/>
          </p:nvGrpSpPr>
          <p:grpSpPr>
            <a:xfrm>
              <a:off x="0" y="1969336"/>
              <a:ext cx="23259997" cy="7374390"/>
              <a:chOff x="0" y="-76200"/>
              <a:chExt cx="4594567" cy="1456670"/>
            </a:xfrm>
          </p:grpSpPr>
          <p:sp>
            <p:nvSpPr>
              <p:cNvPr id="515" name="Google Shape;515;p28"/>
              <p:cNvSpPr/>
              <p:nvPr/>
            </p:nvSpPr>
            <p:spPr>
              <a:xfrm>
                <a:off x="0" y="0"/>
                <a:ext cx="4594567" cy="1380470"/>
              </a:xfrm>
              <a:custGeom>
                <a:avLst/>
                <a:gdLst/>
                <a:ahLst/>
                <a:cxnLst/>
                <a:rect l="l" t="t" r="r" b="b"/>
                <a:pathLst>
                  <a:path w="4594567" h="1380470" extrusionOk="0">
                    <a:moveTo>
                      <a:pt x="0" y="0"/>
                    </a:moveTo>
                    <a:lnTo>
                      <a:pt x="4594567" y="0"/>
                    </a:lnTo>
                    <a:lnTo>
                      <a:pt x="4594567" y="1380470"/>
                    </a:lnTo>
                    <a:lnTo>
                      <a:pt x="0" y="138047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16" name="Google Shape;516;p28"/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18" name="Google Shape;51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051350" y="419363"/>
            <a:ext cx="3305773" cy="250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8"/>
          <p:cNvPicPr preferRelativeResize="0"/>
          <p:nvPr/>
        </p:nvPicPr>
        <p:blipFill rotWithShape="1">
          <a:blip r:embed="rId4">
            <a:alphaModFix/>
          </a:blip>
          <a:srcRect l="20184" t="36272" r="20202" b="40438"/>
          <a:stretch/>
        </p:blipFill>
        <p:spPr>
          <a:xfrm>
            <a:off x="5486400" y="1143810"/>
            <a:ext cx="7315200" cy="160757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8"/>
          <p:cNvSpPr txBox="1"/>
          <p:nvPr/>
        </p:nvSpPr>
        <p:spPr>
          <a:xfrm>
            <a:off x="6736150" y="1303250"/>
            <a:ext cx="4815600" cy="101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b="1" dirty="0">
                <a:solidFill>
                  <a:srgbClr val="3A7D4D"/>
                </a:solidFill>
              </a:rPr>
              <a:t>建模方向</a:t>
            </a:r>
            <a:endParaRPr sz="5400" b="1" dirty="0">
              <a:solidFill>
                <a:srgbClr val="3A7D4D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84FD6E-6943-7031-9F56-39E0EF1803B3}"/>
              </a:ext>
            </a:extLst>
          </p:cNvPr>
          <p:cNvSpPr txBox="1"/>
          <p:nvPr/>
        </p:nvSpPr>
        <p:spPr>
          <a:xfrm>
            <a:off x="1453753" y="3307457"/>
            <a:ext cx="15459075" cy="1909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/>
              <a:t>辨識數字不用很高的解釋型，只要模型越準確越好</a:t>
            </a:r>
            <a:endParaRPr lang="en-US" altLang="zh-TW" sz="3200" dirty="0"/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3200" dirty="0"/>
              <a:t>建立多個不同的模型，選擇準確度最高的作為最後的模型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6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4"/>
          <p:cNvGrpSpPr/>
          <p:nvPr/>
        </p:nvGrpSpPr>
        <p:grpSpPr>
          <a:xfrm>
            <a:off x="0" y="-1092822"/>
            <a:ext cx="18287996" cy="4427147"/>
            <a:chOff x="0" y="-76200"/>
            <a:chExt cx="4816592" cy="1165997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4816592" cy="1089797"/>
            </a:xfrm>
            <a:custGeom>
              <a:avLst/>
              <a:gdLst/>
              <a:ahLst/>
              <a:cxnLst/>
              <a:rect l="l" t="t" r="r" b="b"/>
              <a:pathLst>
                <a:path w="4816592" h="108979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89797"/>
                  </a:lnTo>
                  <a:lnTo>
                    <a:pt x="0" y="1089797"/>
                  </a:lnTo>
                  <a:close/>
                </a:path>
              </a:pathLst>
            </a:custGeom>
            <a:solidFill>
              <a:srgbClr val="7DB898"/>
            </a:solidFill>
            <a:ln>
              <a:noFill/>
            </a:ln>
          </p:spPr>
        </p:sp>
        <p:sp>
          <p:nvSpPr>
            <p:cNvPr id="123" name="Google Shape;123;p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A7D4D"/>
                </a:solidFill>
              </a:endParaRPr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38100" y="-38100"/>
              <a:ext cx="7366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A7D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4"/>
          <p:cNvGrpSpPr/>
          <p:nvPr/>
        </p:nvGrpSpPr>
        <p:grpSpPr>
          <a:xfrm>
            <a:off x="647700" y="495300"/>
            <a:ext cx="17219376" cy="2786645"/>
            <a:chOff x="0" y="-27603"/>
            <a:chExt cx="23259997" cy="3823608"/>
          </a:xfrm>
        </p:grpSpPr>
        <p:cxnSp>
          <p:nvCxnSpPr>
            <p:cNvPr id="128" name="Google Shape;128;p14"/>
            <p:cNvCxnSpPr/>
            <p:nvPr/>
          </p:nvCxnSpPr>
          <p:spPr>
            <a:xfrm>
              <a:off x="0" y="3796005"/>
              <a:ext cx="2325999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9" name="Google Shape;129;p14"/>
            <p:cNvCxnSpPr/>
            <p:nvPr/>
          </p:nvCxnSpPr>
          <p:spPr>
            <a:xfrm rot="-3166986">
              <a:off x="11322569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14"/>
            <p:cNvCxnSpPr/>
            <p:nvPr/>
          </p:nvCxnSpPr>
          <p:spPr>
            <a:xfrm rot="-3166986">
              <a:off x="12597700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14"/>
            <p:cNvCxnSpPr/>
            <p:nvPr/>
          </p:nvCxnSpPr>
          <p:spPr>
            <a:xfrm rot="-3166986">
              <a:off x="13872831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14"/>
            <p:cNvCxnSpPr/>
            <p:nvPr/>
          </p:nvCxnSpPr>
          <p:spPr>
            <a:xfrm rot="-3166986">
              <a:off x="15147962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4"/>
            <p:cNvCxnSpPr/>
            <p:nvPr/>
          </p:nvCxnSpPr>
          <p:spPr>
            <a:xfrm rot="-3166986">
              <a:off x="16423093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4" name="Google Shape;134;p14"/>
            <p:cNvCxnSpPr/>
            <p:nvPr/>
          </p:nvCxnSpPr>
          <p:spPr>
            <a:xfrm rot="-3166986">
              <a:off x="17698224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5" name="Google Shape;135;p14"/>
            <p:cNvCxnSpPr/>
            <p:nvPr/>
          </p:nvCxnSpPr>
          <p:spPr>
            <a:xfrm rot="-3166986">
              <a:off x="18973356" y="1884201"/>
              <a:ext cx="4801406" cy="0"/>
            </a:xfrm>
            <a:prstGeom prst="straightConnector1">
              <a:avLst/>
            </a:prstGeom>
            <a:noFill/>
            <a:ln w="139700" cap="rnd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l="2623" t="10677" r="51026" b="60434"/>
          <a:stretch/>
        </p:blipFill>
        <p:spPr>
          <a:xfrm>
            <a:off x="419100" y="1047750"/>
            <a:ext cx="8476152" cy="2971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4"/>
          <p:cNvGrpSpPr/>
          <p:nvPr/>
        </p:nvGrpSpPr>
        <p:grpSpPr>
          <a:xfrm>
            <a:off x="418636" y="3989097"/>
            <a:ext cx="5141301" cy="3363173"/>
            <a:chOff x="77532" y="-454341"/>
            <a:chExt cx="6855068" cy="4484231"/>
          </a:xfrm>
        </p:grpSpPr>
        <p:cxnSp>
          <p:nvCxnSpPr>
            <p:cNvPr id="138" name="Google Shape;138;p14"/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9" name="Google Shape;139;p14"/>
            <p:cNvSpPr txBox="1"/>
            <p:nvPr/>
          </p:nvSpPr>
          <p:spPr>
            <a:xfrm>
              <a:off x="1118363" y="1616922"/>
              <a:ext cx="4618347" cy="2412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8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先將數字辨識的模型建立，供日後辨識發票號碼使用</a:t>
              </a:r>
              <a:endParaRPr sz="1800" dirty="0"/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77532" y="-454341"/>
              <a:ext cx="6855068" cy="901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600" b="1" dirty="0">
                  <a:solidFill>
                    <a:srgbClr val="3A7D4D"/>
                  </a:solidFill>
                  <a:sym typeface="Sriracha"/>
                </a:rPr>
                <a:t>以</a:t>
              </a:r>
              <a:r>
                <a:rPr lang="en-US" altLang="zh-TW" sz="3600" b="1" dirty="0">
                  <a:solidFill>
                    <a:srgbClr val="3A7D4D"/>
                  </a:solidFill>
                  <a:sym typeface="Sriracha"/>
                </a:rPr>
                <a:t>MINST</a:t>
              </a:r>
              <a:r>
                <a:rPr lang="zh-TW" altLang="en-US" sz="3600" b="1" dirty="0">
                  <a:solidFill>
                    <a:srgbClr val="3A7D4D"/>
                  </a:solidFill>
                  <a:sym typeface="Sriracha"/>
                </a:rPr>
                <a:t>建立辨識模型</a:t>
              </a:r>
              <a:endParaRPr sz="3600" b="1" dirty="0">
                <a:solidFill>
                  <a:srgbClr val="3A7D4D"/>
                </a:solidFill>
              </a:endParaRPr>
            </a:p>
          </p:txBody>
        </p:sp>
      </p:grpSp>
      <p:grpSp>
        <p:nvGrpSpPr>
          <p:cNvPr id="143" name="Google Shape;143;p14"/>
          <p:cNvGrpSpPr/>
          <p:nvPr/>
        </p:nvGrpSpPr>
        <p:grpSpPr>
          <a:xfrm>
            <a:off x="8885567" y="3993145"/>
            <a:ext cx="5141301" cy="4346828"/>
            <a:chOff x="0" y="-457192"/>
            <a:chExt cx="6855068" cy="5795769"/>
          </a:xfrm>
        </p:grpSpPr>
        <p:cxnSp>
          <p:nvCxnSpPr>
            <p:cNvPr id="144" name="Google Shape;144;p14"/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5" name="Google Shape;145;p14"/>
            <p:cNvSpPr txBox="1"/>
            <p:nvPr/>
          </p:nvSpPr>
          <p:spPr>
            <a:xfrm>
              <a:off x="1118360" y="1604222"/>
              <a:ext cx="4618347" cy="373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8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用</a:t>
              </a:r>
              <a:r>
                <a:rPr lang="en-US" altLang="zh-TW" sz="28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python</a:t>
              </a:r>
              <a:r>
                <a:rPr lang="zh-TW" altLang="en-US" sz="28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處理拍攝的資料，鎖定要掃描的位置，並將圖片轉為灰階色彩模式</a:t>
              </a:r>
              <a:endParaRPr lang="en-US" altLang="zh-TW" sz="2800" b="1" i="0" u="none" strike="noStrike" cap="none" dirty="0">
                <a:solidFill>
                  <a:srgbClr val="3A7D4D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A7D4D"/>
                </a:solidFill>
              </a:endParaRPr>
            </a:p>
          </p:txBody>
        </p:sp>
        <p:sp>
          <p:nvSpPr>
            <p:cNvPr id="146" name="Google Shape;146;p14"/>
            <p:cNvSpPr txBox="1"/>
            <p:nvPr/>
          </p:nvSpPr>
          <p:spPr>
            <a:xfrm>
              <a:off x="0" y="-457192"/>
              <a:ext cx="6855068" cy="901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600" b="1" dirty="0">
                  <a:solidFill>
                    <a:srgbClr val="3A7D4D"/>
                  </a:solidFill>
                  <a:sym typeface="Sriracha"/>
                </a:rPr>
                <a:t>處理</a:t>
              </a:r>
              <a:r>
                <a:rPr lang="en-US" altLang="zh-TW" sz="3600" b="1" dirty="0">
                  <a:solidFill>
                    <a:srgbClr val="3A7D4D"/>
                  </a:solidFill>
                  <a:sym typeface="Sriracha"/>
                </a:rPr>
                <a:t>data</a:t>
              </a:r>
              <a:endParaRPr sz="3600" b="1" dirty="0">
                <a:solidFill>
                  <a:srgbClr val="3A7D4D"/>
                </a:solidFill>
              </a:endParaRPr>
            </a:p>
          </p:txBody>
        </p:sp>
      </p:grpSp>
      <p:grpSp>
        <p:nvGrpSpPr>
          <p:cNvPr id="149" name="Google Shape;149;p14"/>
          <p:cNvGrpSpPr/>
          <p:nvPr/>
        </p:nvGrpSpPr>
        <p:grpSpPr>
          <a:xfrm>
            <a:off x="13189298" y="3950843"/>
            <a:ext cx="5141301" cy="4592066"/>
            <a:chOff x="0" y="-496919"/>
            <a:chExt cx="6855068" cy="6122757"/>
          </a:xfrm>
        </p:grpSpPr>
        <p:cxnSp>
          <p:nvCxnSpPr>
            <p:cNvPr id="150" name="Google Shape;150;p14"/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" name="Google Shape;151;p14"/>
            <p:cNvSpPr txBox="1"/>
            <p:nvPr/>
          </p:nvSpPr>
          <p:spPr>
            <a:xfrm>
              <a:off x="1118361" y="1604223"/>
              <a:ext cx="4618347" cy="4021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800" b="1" dirty="0">
                  <a:solidFill>
                    <a:srgbClr val="3A7D4D"/>
                  </a:solidFill>
                  <a:latin typeface="Source Sans Pro"/>
                </a:rPr>
                <a:t>以處裡過後的圖片資料作為辨識模型所使用的資料，用</a:t>
              </a:r>
              <a:r>
                <a:rPr lang="en-US" altLang="zh-TW" sz="2800" b="1" dirty="0">
                  <a:solidFill>
                    <a:srgbClr val="3A7D4D"/>
                  </a:solidFill>
                  <a:latin typeface="Source Sans Pro"/>
                  <a:ea typeface="Source Sans Pro"/>
                </a:rPr>
                <a:t>CNN</a:t>
              </a:r>
              <a:r>
                <a:rPr lang="zh-TW" altLang="en-US" sz="2800" b="1" dirty="0">
                  <a:solidFill>
                    <a:srgbClr val="3A7D4D"/>
                  </a:solidFill>
                  <a:latin typeface="Source Sans Pro"/>
                </a:rPr>
                <a:t>和神經網路的方法建立模型</a:t>
              </a:r>
              <a:endParaRPr sz="2800" b="1" dirty="0">
                <a:solidFill>
                  <a:srgbClr val="3A7D4D"/>
                </a:solidFill>
                <a:latin typeface="Source Sans Pro"/>
                <a:ea typeface="Source Sans Pro"/>
              </a:endParaRPr>
            </a:p>
          </p:txBody>
        </p:sp>
        <p:sp>
          <p:nvSpPr>
            <p:cNvPr id="152" name="Google Shape;152;p14"/>
            <p:cNvSpPr txBox="1"/>
            <p:nvPr/>
          </p:nvSpPr>
          <p:spPr>
            <a:xfrm>
              <a:off x="0" y="-496919"/>
              <a:ext cx="6855068" cy="901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600" b="1" dirty="0">
                  <a:solidFill>
                    <a:srgbClr val="3A7D4D"/>
                  </a:solidFill>
                </a:rPr>
                <a:t>套入模型</a:t>
              </a:r>
              <a:endParaRPr sz="3600" b="1" dirty="0">
                <a:solidFill>
                  <a:srgbClr val="3A7D4D"/>
                </a:solidFill>
              </a:endParaRPr>
            </a:p>
          </p:txBody>
        </p:sp>
      </p:grpSp>
      <p:grpSp>
        <p:nvGrpSpPr>
          <p:cNvPr id="2" name="Google Shape;137;p14">
            <a:extLst>
              <a:ext uri="{FF2B5EF4-FFF2-40B4-BE49-F238E27FC236}">
                <a16:creationId xmlns:a16="http://schemas.microsoft.com/office/drawing/2014/main" id="{0EB72FB8-6889-1D5A-91E0-CE1E6D9E39D3}"/>
              </a:ext>
            </a:extLst>
          </p:cNvPr>
          <p:cNvGrpSpPr/>
          <p:nvPr/>
        </p:nvGrpSpPr>
        <p:grpSpPr>
          <a:xfrm>
            <a:off x="4607500" y="3991121"/>
            <a:ext cx="5141301" cy="2759931"/>
            <a:chOff x="77532" y="-454341"/>
            <a:chExt cx="6855068" cy="3679909"/>
          </a:xfrm>
        </p:grpSpPr>
        <p:cxnSp>
          <p:nvCxnSpPr>
            <p:cNvPr id="3" name="Google Shape;138;p14">
              <a:extLst>
                <a:ext uri="{FF2B5EF4-FFF2-40B4-BE49-F238E27FC236}">
                  <a16:creationId xmlns:a16="http://schemas.microsoft.com/office/drawing/2014/main" id="{74767CD3-B536-0872-1267-C82D3DC310D1}"/>
                </a:ext>
              </a:extLst>
            </p:cNvPr>
            <p:cNvCxnSpPr/>
            <p:nvPr/>
          </p:nvCxnSpPr>
          <p:spPr>
            <a:xfrm>
              <a:off x="1118361" y="898671"/>
              <a:ext cx="4618347" cy="0"/>
            </a:xfrm>
            <a:prstGeom prst="straightConnector1">
              <a:avLst/>
            </a:prstGeom>
            <a:noFill/>
            <a:ln w="139700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139;p14">
              <a:extLst>
                <a:ext uri="{FF2B5EF4-FFF2-40B4-BE49-F238E27FC236}">
                  <a16:creationId xmlns:a16="http://schemas.microsoft.com/office/drawing/2014/main" id="{6D36CCC9-FDDA-D7C7-A939-70F15F5D025B}"/>
                </a:ext>
              </a:extLst>
            </p:cNvPr>
            <p:cNvSpPr txBox="1"/>
            <p:nvPr/>
          </p:nvSpPr>
          <p:spPr>
            <a:xfrm>
              <a:off x="1118363" y="1616922"/>
              <a:ext cx="4618347" cy="1608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8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先將手邊發票全部拍攝，做為資料集</a:t>
              </a:r>
              <a:r>
                <a:rPr lang="en-US" sz="2800" b="1" i="0" u="none" strike="noStrike" cap="none" dirty="0">
                  <a:solidFill>
                    <a:srgbClr val="3A7D4D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</a:t>
              </a:r>
              <a:endParaRPr sz="1800" dirty="0"/>
            </a:p>
          </p:txBody>
        </p:sp>
        <p:sp>
          <p:nvSpPr>
            <p:cNvPr id="5" name="Google Shape;140;p14">
              <a:extLst>
                <a:ext uri="{FF2B5EF4-FFF2-40B4-BE49-F238E27FC236}">
                  <a16:creationId xmlns:a16="http://schemas.microsoft.com/office/drawing/2014/main" id="{3DD60431-2593-316E-94E1-86FC39D24901}"/>
                </a:ext>
              </a:extLst>
            </p:cNvPr>
            <p:cNvSpPr txBox="1"/>
            <p:nvPr/>
          </p:nvSpPr>
          <p:spPr>
            <a:xfrm>
              <a:off x="77532" y="-454341"/>
              <a:ext cx="6855068" cy="9011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600" b="1" dirty="0">
                  <a:solidFill>
                    <a:srgbClr val="3A7D4D"/>
                  </a:solidFill>
                  <a:sym typeface="Sriracha"/>
                </a:rPr>
                <a:t>蒐集</a:t>
              </a:r>
              <a:r>
                <a:rPr lang="en-US" altLang="zh-TW" sz="3600" b="1" dirty="0">
                  <a:solidFill>
                    <a:srgbClr val="3A7D4D"/>
                  </a:solidFill>
                  <a:sym typeface="Sriracha"/>
                </a:rPr>
                <a:t>data</a:t>
              </a:r>
              <a:endParaRPr sz="3600" b="1" dirty="0">
                <a:solidFill>
                  <a:srgbClr val="3A7D4D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898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6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6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" name="Google Shape;208;p16"/>
          <p:cNvSpPr txBox="1"/>
          <p:nvPr/>
        </p:nvSpPr>
        <p:spPr>
          <a:xfrm>
            <a:off x="1156936" y="671639"/>
            <a:ext cx="6997200" cy="101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b="1" dirty="0">
                <a:solidFill>
                  <a:srgbClr val="3A7D4D"/>
                </a:solidFill>
                <a:latin typeface="Sriracha"/>
              </a:rPr>
              <a:t>載入</a:t>
            </a:r>
            <a:r>
              <a:rPr lang="en-US" altLang="zh-TW" sz="5400" b="1" dirty="0">
                <a:solidFill>
                  <a:srgbClr val="3A7D4D"/>
                </a:solidFill>
                <a:latin typeface="Sriracha"/>
              </a:rPr>
              <a:t>MNIST </a:t>
            </a:r>
            <a:r>
              <a:rPr lang="zh-TW" altLang="en-US" sz="5400" b="1" dirty="0">
                <a:solidFill>
                  <a:srgbClr val="3A7D4D"/>
                </a:solidFill>
                <a:latin typeface="Sriracha"/>
              </a:rPr>
              <a:t>資料集</a:t>
            </a:r>
            <a:endParaRPr sz="5400" b="1" dirty="0">
              <a:solidFill>
                <a:srgbClr val="3A7D4D"/>
              </a:solidFill>
              <a:latin typeface="Sriracha"/>
            </a:endParaRP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FE3CAED8-433A-B800-6898-CA7823E99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371" y="1805014"/>
            <a:ext cx="14414202" cy="800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3786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inherit"/>
              </a:rPr>
              <a:t>1.把MNIST資料抓出來，分成traing&amp;test，其中也分開圖片及數字標籤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</a:t>
            </a:r>
            <a:r>
              <a:rPr kumimoji="0" lang="en-US" altLang="zh-TW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x_train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, </a:t>
            </a:r>
            <a:r>
              <a:rPr kumimoji="0" lang="en-US" altLang="zh-TW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y_train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), (</a:t>
            </a:r>
            <a:r>
              <a:rPr kumimoji="0" lang="en-US" altLang="zh-TW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x_test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, </a:t>
            </a:r>
            <a:r>
              <a:rPr kumimoji="0" lang="en-US" altLang="zh-TW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y_test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) = </a:t>
            </a:r>
            <a:r>
              <a:rPr kumimoji="0" lang="en-US" altLang="zh-TW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mnist.load_data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()</a:t>
            </a:r>
            <a:endParaRPr lang="en-US" altLang="zh-TW" sz="3600" dirty="0">
              <a:solidFill>
                <a:srgbClr val="303F9F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##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手寫數字的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MNIST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有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60000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個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training data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10,000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個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testing data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#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數字已正規化且在固定大小的影像置中</a:t>
            </a:r>
            <a:endParaRPr kumimoji="0" lang="en-US" altLang="zh-TW" sz="3600" b="0" i="0" u="none" strike="noStrike" cap="none" normalizeH="0" baseline="0" dirty="0">
              <a:ln>
                <a:noFill/>
              </a:ln>
              <a:solidFill>
                <a:srgbClr val="303F9F"/>
              </a:solidFill>
              <a:effectLst/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3600" dirty="0">
              <a:solidFill>
                <a:srgbClr val="303F9F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>
              <a:buClrTx/>
            </a:pPr>
            <a:r>
              <a:rPr lang="en-US" altLang="zh-TW" sz="4000" b="1" i="0" dirty="0">
                <a:solidFill>
                  <a:srgbClr val="000000"/>
                </a:solidFill>
                <a:effectLst/>
                <a:latin typeface="Helvetica Neue"/>
              </a:rPr>
              <a:t>2.</a:t>
            </a:r>
            <a:r>
              <a:rPr lang="zh-TW" altLang="en-US" sz="4000" b="1" i="0" dirty="0">
                <a:solidFill>
                  <a:srgbClr val="000000"/>
                </a:solidFill>
                <a:effectLst/>
                <a:latin typeface="Helvetica Neue"/>
              </a:rPr>
              <a:t>看一下原本資料集圖片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plt.figure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figsize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=(15,15)) #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設定圖片呈現大小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for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i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in range(0,20):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 ax=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plt.subplot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(2,10,1+i)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ax.imshow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x_train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[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i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])  #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加入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cmap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='gray'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可以看黑白圖片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 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title= str(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y_train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[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i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])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 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ax.set_title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(title,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fontsize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=18)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plt.tight_layout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()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plt.show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Helvetica Neue"/>
              </a:rPr>
              <a:t>()</a:t>
            </a:r>
            <a:endParaRPr kumimoji="0" lang="zh-TW" altLang="zh-TW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Helvetica Neue"/>
            </a:endParaRPr>
          </a:p>
          <a:p>
            <a:pPr>
              <a:buClrTx/>
            </a:pP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6"/>
          <p:cNvGrpSpPr/>
          <p:nvPr/>
        </p:nvGrpSpPr>
        <p:grpSpPr>
          <a:xfrm>
            <a:off x="421501" y="284296"/>
            <a:ext cx="17445111" cy="9573807"/>
            <a:chOff x="0" y="-38100"/>
            <a:chExt cx="4594567" cy="2521480"/>
          </a:xfrm>
        </p:grpSpPr>
        <p:sp>
          <p:nvSpPr>
            <p:cNvPr id="189" name="Google Shape;189;p16"/>
            <p:cNvSpPr/>
            <p:nvPr/>
          </p:nvSpPr>
          <p:spPr>
            <a:xfrm>
              <a:off x="0" y="0"/>
              <a:ext cx="4594567" cy="2483380"/>
            </a:xfrm>
            <a:custGeom>
              <a:avLst/>
              <a:gdLst/>
              <a:ahLst/>
              <a:cxnLst/>
              <a:rect l="l" t="t" r="r" b="b"/>
              <a:pathLst>
                <a:path w="4594567" h="2483380" extrusionOk="0">
                  <a:moveTo>
                    <a:pt x="451514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2403962"/>
                  </a:lnTo>
                  <a:cubicBezTo>
                    <a:pt x="43699" y="2403962"/>
                    <a:pt x="79418" y="2439301"/>
                    <a:pt x="79418" y="2483380"/>
                  </a:cubicBezTo>
                  <a:lnTo>
                    <a:pt x="4515149" y="2483380"/>
                  </a:lnTo>
                  <a:cubicBezTo>
                    <a:pt x="4515149" y="2439681"/>
                    <a:pt x="4550488" y="2403962"/>
                    <a:pt x="4594567" y="2403962"/>
                  </a:cubicBezTo>
                  <a:lnTo>
                    <a:pt x="4594567" y="79418"/>
                  </a:lnTo>
                  <a:cubicBezTo>
                    <a:pt x="4550868" y="79418"/>
                    <a:pt x="4515149" y="44079"/>
                    <a:pt x="4515149" y="0"/>
                  </a:cubicBezTo>
                  <a:close/>
                </a:path>
              </a:pathLst>
            </a:custGeom>
            <a:solidFill>
              <a:srgbClr val="EBEAE6"/>
            </a:solidFill>
            <a:ln w="104775" cap="flat" cmpd="sng">
              <a:solidFill>
                <a:srgbClr val="3A7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 txBox="1"/>
            <p:nvPr/>
          </p:nvSpPr>
          <p:spPr>
            <a:xfrm>
              <a:off x="38100" y="-38100"/>
              <a:ext cx="736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6"/>
          <p:cNvGrpSpPr/>
          <p:nvPr/>
        </p:nvGrpSpPr>
        <p:grpSpPr>
          <a:xfrm>
            <a:off x="835451" y="2033702"/>
            <a:ext cx="643050" cy="6219592"/>
            <a:chOff x="1921" y="0"/>
            <a:chExt cx="857400" cy="8292790"/>
          </a:xfrm>
        </p:grpSpPr>
        <p:grpSp>
          <p:nvGrpSpPr>
            <p:cNvPr id="195" name="Google Shape;195;p16"/>
            <p:cNvGrpSpPr/>
            <p:nvPr/>
          </p:nvGrpSpPr>
          <p:grpSpPr>
            <a:xfrm>
              <a:off x="1921" y="0"/>
              <a:ext cx="857400" cy="861243"/>
              <a:chOff x="1813" y="0"/>
              <a:chExt cx="809173" cy="812800"/>
            </a:xfrm>
          </p:grpSpPr>
          <p:sp>
            <p:nvSpPr>
              <p:cNvPr id="196" name="Google Shape;196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6"/>
            <p:cNvGrpSpPr/>
            <p:nvPr/>
          </p:nvGrpSpPr>
          <p:grpSpPr>
            <a:xfrm>
              <a:off x="1921" y="4954365"/>
              <a:ext cx="857400" cy="861243"/>
              <a:chOff x="1813" y="0"/>
              <a:chExt cx="809173" cy="812800"/>
            </a:xfrm>
          </p:grpSpPr>
          <p:sp>
            <p:nvSpPr>
              <p:cNvPr id="199" name="Google Shape;199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p16"/>
            <p:cNvGrpSpPr/>
            <p:nvPr/>
          </p:nvGrpSpPr>
          <p:grpSpPr>
            <a:xfrm>
              <a:off x="1921" y="2477182"/>
              <a:ext cx="857400" cy="861243"/>
              <a:chOff x="1813" y="0"/>
              <a:chExt cx="809173" cy="812800"/>
            </a:xfrm>
          </p:grpSpPr>
          <p:sp>
            <p:nvSpPr>
              <p:cNvPr id="202" name="Google Shape;202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1921" y="7431547"/>
              <a:ext cx="857400" cy="861243"/>
              <a:chOff x="1813" y="0"/>
              <a:chExt cx="809173" cy="812800"/>
            </a:xfrm>
          </p:grpSpPr>
          <p:sp>
            <p:nvSpPr>
              <p:cNvPr id="205" name="Google Shape;205;p1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7DB898"/>
              </a:solidFill>
              <a:ln w="104775" cap="flat" cmpd="sng">
                <a:solidFill>
                  <a:srgbClr val="3A7D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6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96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" name="Google Shape;208;p16"/>
          <p:cNvSpPr txBox="1"/>
          <p:nvPr/>
        </p:nvSpPr>
        <p:spPr>
          <a:xfrm>
            <a:off x="1156936" y="671639"/>
            <a:ext cx="6997200" cy="101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b="1" dirty="0">
                <a:solidFill>
                  <a:srgbClr val="3A7D4D"/>
                </a:solidFill>
                <a:latin typeface="Sriracha"/>
              </a:rPr>
              <a:t>載入</a:t>
            </a:r>
            <a:r>
              <a:rPr lang="en-US" altLang="zh-TW" sz="5400" b="1" dirty="0">
                <a:solidFill>
                  <a:srgbClr val="3A7D4D"/>
                </a:solidFill>
                <a:latin typeface="Sriracha"/>
              </a:rPr>
              <a:t>MNIST </a:t>
            </a:r>
            <a:r>
              <a:rPr lang="zh-TW" altLang="en-US" sz="5400" b="1" dirty="0">
                <a:solidFill>
                  <a:srgbClr val="3A7D4D"/>
                </a:solidFill>
                <a:latin typeface="Sriracha"/>
              </a:rPr>
              <a:t>資料集</a:t>
            </a:r>
            <a:endParaRPr sz="5400" b="1" dirty="0">
              <a:solidFill>
                <a:srgbClr val="3A7D4D"/>
              </a:solidFill>
              <a:latin typeface="Sriracha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7AB00A3-1F70-3E54-3D53-73ADF3CD28A7}"/>
              </a:ext>
            </a:extLst>
          </p:cNvPr>
          <p:cNvSpPr txBox="1"/>
          <p:nvPr/>
        </p:nvSpPr>
        <p:spPr>
          <a:xfrm>
            <a:off x="2128838" y="2033702"/>
            <a:ext cx="11587162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altLang="zh-TW" sz="4000" b="1" i="0" dirty="0">
                <a:solidFill>
                  <a:srgbClr val="000000"/>
                </a:solidFill>
                <a:effectLst/>
                <a:latin typeface="Helvetica Neue"/>
              </a:rPr>
              <a:t>3. </a:t>
            </a:r>
            <a:r>
              <a:rPr lang="zh-TW" altLang="en-US" sz="4000" b="1" i="0" dirty="0">
                <a:solidFill>
                  <a:srgbClr val="000000"/>
                </a:solidFill>
                <a:effectLst/>
                <a:latin typeface="Helvetica Neue"/>
              </a:rPr>
              <a:t>圖片色彩轉換</a:t>
            </a:r>
            <a:r>
              <a:rPr lang="en-US" altLang="zh-TW" sz="4000" b="1" i="0" dirty="0">
                <a:solidFill>
                  <a:srgbClr val="000000"/>
                </a:solidFill>
                <a:effectLst/>
                <a:latin typeface="Helvetica Neue"/>
              </a:rPr>
              <a:t>&amp;</a:t>
            </a:r>
            <a:r>
              <a:rPr lang="zh-TW" altLang="en-US" sz="4000" b="1" i="0" dirty="0">
                <a:solidFill>
                  <a:srgbClr val="000000"/>
                </a:solidFill>
                <a:effectLst/>
                <a:latin typeface="Helvetica Neue"/>
              </a:rPr>
              <a:t>更改維度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##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將圖片轉成二維的資料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x_train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=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x_train.reshape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(60000, 28*28).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astype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('float32')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x_test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x_test.reshape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(10000, 28*28).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astype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('float32')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print("training image =",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x_train.shape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print("testing  image =",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x_test.shape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##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原圖是彩色的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---&gt;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把圖片變黑白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x_train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x_train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/255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x_test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x_test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/255</a:t>
            </a:r>
            <a:endParaRPr lang="en-US" altLang="zh-TW" sz="3200" dirty="0"/>
          </a:p>
          <a:p>
            <a:pPr>
              <a:buClrTx/>
            </a:pPr>
            <a:r>
              <a:rPr lang="en-US" altLang="zh-TW" sz="4000" b="1" i="0" dirty="0">
                <a:solidFill>
                  <a:srgbClr val="000000"/>
                </a:solidFill>
                <a:effectLst/>
                <a:latin typeface="Helvetica Neue"/>
              </a:rPr>
              <a:t>4. </a:t>
            </a:r>
            <a:r>
              <a:rPr lang="zh-TW" altLang="en-US" sz="4000" b="1" i="0" dirty="0">
                <a:solidFill>
                  <a:srgbClr val="000000"/>
                </a:solidFill>
                <a:effectLst/>
                <a:latin typeface="Helvetica Neue"/>
              </a:rPr>
              <a:t>把數字標籤做成</a:t>
            </a:r>
            <a:r>
              <a:rPr lang="en-US" altLang="zh-TW" sz="4000" b="1" i="0" dirty="0">
                <a:solidFill>
                  <a:srgbClr val="000000"/>
                </a:solidFill>
                <a:effectLst/>
                <a:latin typeface="Helvetica Neue"/>
              </a:rPr>
              <a:t>dummy variable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from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keras.utils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import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np_utils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# 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用來後續將 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label 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標籤轉為 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one-hot-encoding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# 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將 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的 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label </a:t>
            </a:r>
            <a:r>
              <a:rPr kumimoji="0" lang="zh-TW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進行 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one-hot encoding  (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dummyvariable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y_train_dummy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np_utils.to_categorical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y_train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y_test_dummy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np_utils.to_categorical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zh-TW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y_test</a:t>
            </a:r>
            <a:r>
              <a:rPr kumimoji="0" lang="en-US" altLang="zh-TW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95775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2041</Words>
  <Application>Microsoft Office PowerPoint</Application>
  <PresentationFormat>自訂</PresentationFormat>
  <Paragraphs>265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Calibri</vt:lpstr>
      <vt:lpstr>Helvetica Neue</vt:lpstr>
      <vt:lpstr>Wingdings</vt:lpstr>
      <vt:lpstr>Sriracha</vt:lpstr>
      <vt:lpstr>Courier New</vt:lpstr>
      <vt:lpstr>Source Sans Pro</vt:lpstr>
      <vt:lpstr>Arial</vt:lpstr>
      <vt:lpstr>微軟正黑體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常葳 陳</cp:lastModifiedBy>
  <cp:revision>7</cp:revision>
  <dcterms:modified xsi:type="dcterms:W3CDTF">2023-06-07T15:09:26Z</dcterms:modified>
</cp:coreProperties>
</file>